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4_0.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omments/modernComment_105_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06_0.xml" ContentType="application/vnd.ms-powerpoint.comments+xml"/>
  <Override PartName="/ppt/notesSlides/notesSlide7.xml" ContentType="application/vnd.openxmlformats-officedocument.presentationml.notesSlide+xml"/>
  <Override PartName="/ppt/comments/modernComment_107_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5_31DCB92C.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DC_525A9B52.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2F_0.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EA_B85135FE.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08_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60" r:id="rId2"/>
    <p:sldId id="300" r:id="rId3"/>
    <p:sldId id="296" r:id="rId4"/>
    <p:sldId id="299" r:id="rId5"/>
    <p:sldId id="340" r:id="rId6"/>
    <p:sldId id="261" r:id="rId7"/>
    <p:sldId id="475" r:id="rId8"/>
    <p:sldId id="262" r:id="rId9"/>
    <p:sldId id="263" r:id="rId10"/>
    <p:sldId id="294" r:id="rId11"/>
    <p:sldId id="324" r:id="rId12"/>
    <p:sldId id="265" r:id="rId13"/>
    <p:sldId id="268" r:id="rId14"/>
    <p:sldId id="269" r:id="rId15"/>
    <p:sldId id="325" r:id="rId16"/>
    <p:sldId id="271" r:id="rId17"/>
    <p:sldId id="272" r:id="rId18"/>
    <p:sldId id="291" r:id="rId19"/>
    <p:sldId id="327" r:id="rId20"/>
    <p:sldId id="328" r:id="rId21"/>
    <p:sldId id="338" r:id="rId22"/>
    <p:sldId id="339" r:id="rId23"/>
    <p:sldId id="273" r:id="rId24"/>
    <p:sldId id="274" r:id="rId25"/>
    <p:sldId id="275" r:id="rId26"/>
    <p:sldId id="276" r:id="rId27"/>
    <p:sldId id="277" r:id="rId28"/>
    <p:sldId id="279" r:id="rId29"/>
    <p:sldId id="285" r:id="rId30"/>
    <p:sldId id="256" r:id="rId31"/>
    <p:sldId id="298" r:id="rId32"/>
    <p:sldId id="259" r:id="rId33"/>
    <p:sldId id="301" r:id="rId34"/>
    <p:sldId id="476" r:id="rId35"/>
    <p:sldId id="302" r:id="rId36"/>
    <p:sldId id="303" r:id="rId37"/>
    <p:sldId id="343" r:id="rId38"/>
    <p:sldId id="490" r:id="rId39"/>
    <p:sldId id="282" r:id="rId40"/>
    <p:sldId id="295" r:id="rId41"/>
    <p:sldId id="333" r:id="rId42"/>
    <p:sldId id="334" r:id="rId43"/>
    <p:sldId id="304" r:id="rId44"/>
    <p:sldId id="264" r:id="rId45"/>
    <p:sldId id="267" r:id="rId46"/>
    <p:sldId id="305" r:id="rId47"/>
    <p:sldId id="306" r:id="rId48"/>
    <p:sldId id="270" r:id="rId49"/>
    <p:sldId id="307" r:id="rId50"/>
    <p:sldId id="309" r:id="rId51"/>
    <p:sldId id="310" r:id="rId52"/>
    <p:sldId id="311" r:id="rId53"/>
    <p:sldId id="312" r:id="rId54"/>
    <p:sldId id="313" r:id="rId55"/>
    <p:sldId id="321" r:id="rId56"/>
    <p:sldId id="318" r:id="rId57"/>
    <p:sldId id="319" r:id="rId58"/>
    <p:sldId id="329" r:id="rId59"/>
    <p:sldId id="335" r:id="rId60"/>
    <p:sldId id="336" r:id="rId61"/>
    <p:sldId id="337" r:id="rId62"/>
    <p:sldId id="284" r:id="rId63"/>
    <p:sldId id="289" r:id="rId64"/>
    <p:sldId id="290" r:id="rId65"/>
    <p:sldId id="266" r:id="rId66"/>
    <p:sldId id="292" r:id="rId67"/>
    <p:sldId id="278" r:id="rId68"/>
    <p:sldId id="280" r:id="rId69"/>
    <p:sldId id="281" r:id="rId70"/>
    <p:sldId id="283" r:id="rId71"/>
    <p:sldId id="326" r:id="rId72"/>
    <p:sldId id="314" r:id="rId73"/>
    <p:sldId id="315" r:id="rId74"/>
    <p:sldId id="316" r:id="rId75"/>
    <p:sldId id="330" r:id="rId76"/>
    <p:sldId id="331" r:id="rId77"/>
    <p:sldId id="332" r:id="rId78"/>
    <p:sldId id="322"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E5FD83-DC83-40CC-36C3-71B2A40541D6}" name="Neda Barghi" initials="NB" userId="e2b6a601b73537ae" providerId="Windows Live"/>
  <p188:author id="{18BC3AF5-95E4-7733-D327-C47AC5D3AE7D}" name="CHANGYI XIAO" initials="CX" userId="bf59d1f2056a567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0B3"/>
    <a:srgbClr val="00CBFF"/>
    <a:srgbClr val="FCC229"/>
    <a:srgbClr val="B38A1E"/>
    <a:srgbClr val="B43434"/>
    <a:srgbClr val="008EB3"/>
    <a:srgbClr val="F54848"/>
    <a:srgbClr val="185BFF"/>
    <a:srgbClr val="7D52DE"/>
    <a:srgbClr val="F87A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6"/>
    <p:restoredTop sz="74353"/>
  </p:normalViewPr>
  <p:slideViewPr>
    <p:cSldViewPr snapToGrid="0">
      <p:cViewPr>
        <p:scale>
          <a:sx n="100" d="100"/>
          <a:sy n="100" d="100"/>
        </p:scale>
        <p:origin x="2760" y="152"/>
      </p:cViewPr>
      <p:guideLst/>
    </p:cSldViewPr>
  </p:slideViewPr>
  <p:notesTextViewPr>
    <p:cViewPr>
      <p:scale>
        <a:sx n="1" d="1"/>
        <a:sy n="1" d="1"/>
      </p:scale>
      <p:origin x="0" y="0"/>
    </p:cViewPr>
  </p:notesTextViewPr>
  <p:notesViewPr>
    <p:cSldViewPr snapToGrid="0">
      <p:cViewPr varScale="1">
        <p:scale>
          <a:sx n="158" d="100"/>
          <a:sy n="158" d="100"/>
        </p:scale>
        <p:origin x="4640"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modernComment_104_0.xml><?xml version="1.0" encoding="utf-8"?>
<p188:cmLst xmlns:a="http://schemas.openxmlformats.org/drawingml/2006/main" xmlns:r="http://schemas.openxmlformats.org/officeDocument/2006/relationships" xmlns:p188="http://schemas.microsoft.com/office/powerpoint/2018/8/main">
  <p188:cm id="{7271D377-57F3-471D-979B-5017CB13957F}" authorId="{FEE5FD83-DC83-40CC-36C3-71B2A40541D6}" status="resolved" created="2025-03-03T08:38:32.988" complete="100000">
    <pc:sldMkLst xmlns:pc="http://schemas.microsoft.com/office/powerpoint/2013/main/command">
      <pc:docMk/>
      <pc:sldMk cId="0" sldId="260"/>
    </pc:sldMkLst>
    <p188:pos x="2276475" y="2470150"/>
    <p188:txBody>
      <a:bodyPr/>
      <a:lstStyle/>
      <a:p>
        <a:r>
          <a:rPr lang="en-AT"/>
          <a:t>You can substitute 'adaptation' with 'adaptation of quantitative traits'</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6F8E5161-C9B4-45E4-BD0A-2390BACB0DBD}" authorId="{FEE5FD83-DC83-40CC-36C3-71B2A40541D6}" created="2025-03-03T08:37:56.540">
    <ac:deMkLst xmlns:ac="http://schemas.microsoft.com/office/drawing/2013/main/command">
      <pc:docMk xmlns:pc="http://schemas.microsoft.com/office/powerpoint/2013/main/command"/>
      <pc:sldMk xmlns:pc="http://schemas.microsoft.com/office/powerpoint/2013/main/command" cId="0" sldId="261"/>
      <ac:spMk id="108" creationId="{00000000-0000-0000-0000-000000000000}"/>
    </ac:deMkLst>
    <p188:pos x="0" y="3482975"/>
    <p188:replyLst>
      <p188:reply id="{719B6B30-E847-7340-86CE-8B4EA1FC88F8}" authorId="{18BC3AF5-95E4-7733-D327-C47AC5D3AE7D}" created="2025-03-03T10:33:45.680">
        <p188:txBody>
          <a:bodyPr/>
          <a:lstStyle/>
          <a:p>
            <a:r>
              <a:rPr lang="en-US"/>
              <a:t>Here is referring to have an representatively large enough sample zie to minimize the sampling error.
</a:t>
            </a:r>
          </a:p>
        </p188:txBody>
      </p188:reply>
    </p188:replyLst>
    <p188:txBody>
      <a:bodyPr/>
      <a:lstStyle/>
      <a:p>
        <a:r>
          <a:rPr lang="en-AT"/>
          <a:t>What do you mean by 'Sampling should be appropriate according to census size'?</a:t>
        </a:r>
      </a:p>
    </p188:txBody>
  </p188:cm>
  <p188:cm id="{6FD55C87-8444-482C-9DF0-FF4513BAFF59}" authorId="{FEE5FD83-DC83-40CC-36C3-71B2A40541D6}" status="resolved" created="2025-03-03T09:00:31.829" complete="100000">
    <ac:deMkLst xmlns:ac="http://schemas.microsoft.com/office/drawing/2013/main/command">
      <pc:docMk xmlns:pc="http://schemas.microsoft.com/office/powerpoint/2013/main/command"/>
      <pc:sldMk xmlns:pc="http://schemas.microsoft.com/office/powerpoint/2013/main/command" cId="0" sldId="261"/>
      <ac:spMk id="108" creationId="{00000000-0000-0000-0000-000000000000}"/>
    </ac:deMkLst>
    <p188:pos x="0" y="257175"/>
    <p188:txBody>
      <a:bodyPr/>
      <a:lstStyle/>
      <a:p>
        <a:r>
          <a:rPr lang="en-AT"/>
          <a:t>I transferred the highlighted text to the previous slide, with a figure that help understand loss of linkage info. If you agree with the changes, you can delete the highlighted text.</a:t>
        </a:r>
      </a:p>
    </p188:txBody>
    <p188:extLst>
      <p:ext xmlns:p="http://schemas.openxmlformats.org/presentationml/2006/main" uri="{57CB4572-C831-44C2-8A1C-0ADB6CCDFE69}">
        <p223:reactions xmlns:p223="http://schemas.microsoft.com/office/powerpoint/2022/03/main">
          <p223:rxn type="👍">
            <p223:instance time="2025-03-03T10:34:10.470" authorId="{18BC3AF5-95E4-7733-D327-C47AC5D3AE7D}"/>
          </p223:rxn>
        </p223:reactions>
      </p:ext>
    </p188:extLst>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2F40F473-7E2A-4304-8BFF-8D0D0AC05820}" authorId="{FEE5FD83-DC83-40CC-36C3-71B2A40541D6}" status="resolved" created="2025-03-03T08:39:11.993" complete="100000">
    <pc:sldMkLst xmlns:pc="http://schemas.microsoft.com/office/powerpoint/2013/main/command">
      <pc:docMk/>
      <pc:sldMk cId="0" sldId="262"/>
    </pc:sldMkLst>
    <p188:pos x="3448050" y="2193925"/>
    <p188:txBody>
      <a:bodyPr/>
      <a:lstStyle/>
      <a:p>
        <a:r>
          <a:rPr lang="en-AT"/>
          <a:t>You can also study the 'phenotypic responses'</a:t>
        </a:r>
      </a:p>
    </p188:txBody>
    <p188:extLst>
      <p:ext xmlns:p="http://schemas.openxmlformats.org/presentationml/2006/main" uri="{57CB4572-C831-44C2-8A1C-0ADB6CCDFE69}">
        <p223:reactions xmlns:p223="http://schemas.microsoft.com/office/powerpoint/2022/03/main">
          <p223:rxn type="👍">
            <p223:instance time="2025-03-03T10:41:23.799" authorId="{18BC3AF5-95E4-7733-D327-C47AC5D3AE7D}"/>
          </p223:rxn>
        </p223:reactions>
      </p:ext>
    </p188:extLst>
  </p188:cm>
  <p188:cm id="{666830AF-A54D-49E7-9B55-5EECB3942D51}" authorId="{FEE5FD83-DC83-40CC-36C3-71B2A40541D6}" created="2025-03-03T08:39:42.837">
    <pc:sldMkLst xmlns:pc="http://schemas.microsoft.com/office/powerpoint/2013/main/command">
      <pc:docMk/>
      <pc:sldMk cId="0" sldId="262"/>
    </pc:sldMkLst>
    <p188:pos x="6778625" y="5045075"/>
    <p188:txBody>
      <a:bodyPr/>
      <a:lstStyle/>
      <a:p>
        <a:r>
          <a:rPr lang="en-AT"/>
          <a:t>Clonal interference' in EE of bacteria? or do you mean 'Hill-Robertson interference'?</a:t>
        </a:r>
      </a:p>
    </p188:txBody>
  </p188:cm>
  <p188:cm id="{7B52325D-4A1A-40FC-A0F1-02F8179CB409}" authorId="{FEE5FD83-DC83-40CC-36C3-71B2A40541D6}" created="2025-03-03T09:06:55.334">
    <ac:deMkLst xmlns:ac="http://schemas.microsoft.com/office/drawing/2013/main/command">
      <pc:docMk xmlns:pc="http://schemas.microsoft.com/office/powerpoint/2013/main/command"/>
      <pc:sldMk xmlns:pc="http://schemas.microsoft.com/office/powerpoint/2013/main/command" cId="0" sldId="262"/>
      <ac:spMk id="119" creationId="{00000000-0000-0000-0000-000000000000}"/>
    </ac:deMkLst>
    <p188:replyLst>
      <p188:reply id="{141080C6-70E6-0041-B8F5-E21B73E1B2CA}" authorId="{18BC3AF5-95E4-7733-D327-C47AC5D3AE7D}" created="2025-03-03T10:40:52.749">
        <p188:txBody>
          <a:bodyPr/>
          <a:lstStyle/>
          <a:p>
            <a:r>
              <a:rPr lang="en-US"/>
              <a:t>I think your slides is better in explain the exeprimental evolution, I would remove this slide.(The current information for the 1st is still to much in my opinion that I am a bit concerned that we cannot finish in 3.5 hours)</a:t>
            </a:r>
          </a:p>
        </p188:txBody>
      </p188:reply>
    </p188:replyLst>
    <p188:txBody>
      <a:bodyPr/>
      <a:lstStyle/>
      <a:p>
        <a:r>
          <a:rPr lang="en-AT"/>
          <a:t>I added a slide to explain what EE is. If you agree, you can delete the highlighted text</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0A8FEC33-8B8E-40D1-8112-6BA57CC46C9A}" authorId="{FEE5FD83-DC83-40CC-36C3-71B2A40541D6}" status="resolved" created="2025-03-03T08:40:29.746" complete="100000">
    <pc:sldMkLst xmlns:pc="http://schemas.microsoft.com/office/powerpoint/2013/main/command">
      <pc:docMk/>
      <pc:sldMk cId="0" sldId="263"/>
    </pc:sldMkLst>
    <p188:pos x="7556500" y="4778375"/>
    <p188:txBody>
      <a:bodyPr/>
      <a:lstStyle/>
      <a:p>
        <a:r>
          <a:rPr lang="en-AT"/>
          <a:t>You can specify that the parallel response is not always guaranteed.</a:t>
        </a:r>
      </a:p>
    </p188:txBody>
    <p188:extLst>
      <p:ext xmlns:p="http://schemas.openxmlformats.org/presentationml/2006/main" uri="{57CB4572-C831-44C2-8A1C-0ADB6CCDFE69}">
        <p223:reactions xmlns:p223="http://schemas.microsoft.com/office/powerpoint/2022/03/main">
          <p223:rxn type="👍">
            <p223:instance time="2025-03-03T10:40:57.847" authorId="{18BC3AF5-95E4-7733-D327-C47AC5D3AE7D}"/>
          </p223:rxn>
        </p223:reactions>
      </p:ext>
    </p188:extLst>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C0704EB6-049F-4595-9959-AEB5D668E240}" authorId="{FEE5FD83-DC83-40CC-36C3-71B2A40541D6}" status="resolved" created="2025-03-03T09:37:12.985" complete="100000">
    <ac:txMkLst xmlns:ac="http://schemas.microsoft.com/office/drawing/2013/main/command">
      <pc:docMk xmlns:pc="http://schemas.microsoft.com/office/powerpoint/2013/main/command"/>
      <pc:sldMk xmlns:pc="http://schemas.microsoft.com/office/powerpoint/2013/main/command" cId="0" sldId="264"/>
      <ac:spMk id="165" creationId="{00000000-0000-0000-0000-000000000000}"/>
      <ac:txMk cp="18" len="19">
        <ac:context len="121" hash="2954479098"/>
      </ac:txMk>
    </ac:txMkLst>
    <p188:pos x="6073877" y="1055227"/>
    <p188:txBody>
      <a:bodyPr/>
      <a:lstStyle/>
      <a:p>
        <a:r>
          <a:rPr lang="en-AT"/>
          <a:t>Italize</a:t>
        </a:r>
      </a:p>
    </p188:txBody>
    <p188:extLst>
      <p:ext xmlns:p="http://schemas.openxmlformats.org/presentationml/2006/main" uri="{57CB4572-C831-44C2-8A1C-0ADB6CCDFE69}">
        <p223:reactions xmlns:p223="http://schemas.microsoft.com/office/powerpoint/2022/03/main">
          <p223:rxn type="👍">
            <p223:instance time="2025-03-03T10:43:35.342" authorId="{18BC3AF5-95E4-7733-D327-C47AC5D3AE7D}"/>
          </p223:rxn>
        </p223:reactions>
      </p:ext>
    </p188:extLst>
  </p188:cm>
</p188:cmLst>
</file>

<file path=ppt/comments/modernComment_12F_0.xml><?xml version="1.0" encoding="utf-8"?>
<p188:cmLst xmlns:a="http://schemas.openxmlformats.org/drawingml/2006/main" xmlns:r="http://schemas.openxmlformats.org/officeDocument/2006/relationships" xmlns:p188="http://schemas.microsoft.com/office/powerpoint/2018/8/main">
  <p188:cm id="{87E3FE09-E326-4D3D-B843-B23FE1460AAB}" authorId="{FEE5FD83-DC83-40CC-36C3-71B2A40541D6}" status="resolved" created="2025-03-03T09:33:48.822" complete="100000">
    <pc:sldMkLst xmlns:pc="http://schemas.microsoft.com/office/powerpoint/2013/main/command">
      <pc:docMk/>
      <pc:sldMk cId="0" sldId="303"/>
    </pc:sldMkLst>
    <p188:txBody>
      <a:bodyPr/>
      <a:lstStyle/>
      <a:p>
        <a:r>
          <a:rPr lang="en-AT"/>
          <a:t>I have added 2 slides to explain the idea of using correlated allele frequency changes to reconstruct blocks</a:t>
        </a:r>
      </a:p>
    </p188:txBody>
  </p188:cm>
</p188:cmLst>
</file>

<file path=ppt/comments/modernComment_145_31DCB92C.xml><?xml version="1.0" encoding="utf-8"?>
<p188:cmLst xmlns:a="http://schemas.openxmlformats.org/drawingml/2006/main" xmlns:r="http://schemas.openxmlformats.org/officeDocument/2006/relationships" xmlns:p188="http://schemas.microsoft.com/office/powerpoint/2018/8/main">
  <p188:cm id="{041D313C-7EE8-4BD7-93CA-C5E6BBBFFAAA}" authorId="{FEE5FD83-DC83-40CC-36C3-71B2A40541D6}" status="resolved" created="2025-03-03T09:12:23.476" complete="100000">
    <ac:deMkLst xmlns:ac="http://schemas.microsoft.com/office/drawing/2013/main/command">
      <pc:docMk xmlns:pc="http://schemas.microsoft.com/office/powerpoint/2013/main/command"/>
      <pc:sldMk xmlns:pc="http://schemas.microsoft.com/office/powerpoint/2013/main/command" cId="836548908" sldId="325"/>
      <ac:picMk id="6" creationId="{ACF2A58A-1D23-8270-6021-5F548562479B}"/>
    </ac:deMkLst>
    <p188:replyLst>
      <p188:reply id="{6365FEDC-0A0B-4A2E-ADCB-6E7BFAD26BF5}" authorId="{FEE5FD83-DC83-40CC-36C3-71B2A40541D6}" created="2025-03-03T09:13:17.745">
        <p188:txBody>
          <a:bodyPr/>
          <a:lstStyle/>
          <a:p>
            <a:r>
              <a:rPr lang="en-AT"/>
              <a:t>Okay, I now saw your next slide 😉</a:t>
            </a:r>
          </a:p>
        </p188:txBody>
      </p188:reply>
    </p188:replyLst>
    <p188:txBody>
      <a:bodyPr/>
      <a:lstStyle/>
      <a:p>
        <a:r>
          <a:rPr lang="en-AT"/>
          <a:t>I added this to explain the relationship between drift and population size</a:t>
        </a:r>
      </a:p>
    </p188:txBody>
  </p188:cm>
</p188:cmLst>
</file>

<file path=ppt/comments/modernComment_1DC_525A9B52.xml><?xml version="1.0" encoding="utf-8"?>
<p188:cmLst xmlns:a="http://schemas.openxmlformats.org/drawingml/2006/main" xmlns:r="http://schemas.openxmlformats.org/officeDocument/2006/relationships" xmlns:p188="http://schemas.microsoft.com/office/powerpoint/2018/8/main">
  <p188:cm id="{55911D72-F031-44B5-A061-70CDD4B5D95D}" authorId="{FEE5FD83-DC83-40CC-36C3-71B2A40541D6}" status="resolved" created="2025-03-03T09:21:54.130" complete="100000">
    <ac:deMkLst xmlns:ac="http://schemas.microsoft.com/office/drawing/2013/main/command">
      <pc:docMk xmlns:pc="http://schemas.microsoft.com/office/powerpoint/2013/main/command"/>
      <pc:sldMk xmlns:pc="http://schemas.microsoft.com/office/powerpoint/2013/main/command" cId="1381669714" sldId="476"/>
      <ac:picMk id="7" creationId="{6FFBA396-0CCB-56C1-5FA2-C50E0A5227E0}"/>
    </ac:deMkLst>
    <p188:txBody>
      <a:bodyPr/>
      <a:lstStyle/>
      <a:p>
        <a:r>
          <a:rPr lang="en-AT"/>
          <a:t>You can use this figure to show the effect of linked selection </a:t>
        </a:r>
      </a:p>
    </p188:txBody>
    <p188:extLst>
      <p:ext xmlns:p="http://schemas.openxmlformats.org/presentationml/2006/main" uri="{57CB4572-C831-44C2-8A1C-0ADB6CCDFE69}">
        <p223:reactions xmlns:p223="http://schemas.microsoft.com/office/powerpoint/2022/03/main">
          <p223:rxn type="👍">
            <p223:instance time="2025-03-03T10:42:27.560" authorId="{18BC3AF5-95E4-7733-D327-C47AC5D3AE7D}"/>
          </p223:rxn>
        </p223:reactions>
      </p:ext>
    </p188:extLst>
  </p188:cm>
</p188:cmLst>
</file>

<file path=ppt/comments/modernComment_1EA_B85135FE.xml><?xml version="1.0" encoding="utf-8"?>
<p188:cmLst xmlns:a="http://schemas.openxmlformats.org/drawingml/2006/main" xmlns:r="http://schemas.openxmlformats.org/officeDocument/2006/relationships" xmlns:p188="http://schemas.microsoft.com/office/powerpoint/2018/8/main">
  <p188:cm id="{EDB533A8-0B01-4A6A-817F-1C8E6B5D4A4F}" authorId="{FEE5FD83-DC83-40CC-36C3-71B2A40541D6}" status="resolved" created="2025-03-03T09:36:37.846" complete="100000">
    <ac:deMkLst xmlns:ac="http://schemas.microsoft.com/office/drawing/2013/main/command">
      <pc:docMk xmlns:pc="http://schemas.microsoft.com/office/powerpoint/2013/main/command"/>
      <pc:sldMk xmlns:pc="http://schemas.microsoft.com/office/powerpoint/2013/main/command" cId="3092329982" sldId="490"/>
      <ac:picMk id="8" creationId="{00000000-0000-0000-0000-000000000000}"/>
    </ac:deMkLst>
    <p188:txBody>
      <a:bodyPr/>
      <a:lstStyle/>
      <a:p>
        <a:r>
          <a:rPr lang="en-AT"/>
          <a:t>I see now, that you have Franssen's paper in a couple of slides. Maybe adding this figure would help in conveying the idea</a:t>
        </a:r>
      </a:p>
    </p188:txBody>
    <p188:extLst>
      <p:ext xmlns:p="http://schemas.openxmlformats.org/presentationml/2006/main" uri="{57CB4572-C831-44C2-8A1C-0ADB6CCDFE69}">
        <p223:reactions xmlns:p223="http://schemas.microsoft.com/office/powerpoint/2022/03/main">
          <p223:rxn type="👍">
            <p223:instance time="2025-03-03T10:43:15.968" authorId="{18BC3AF5-95E4-7733-D327-C47AC5D3AE7D}"/>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8DCAB88-C706-A740-9D05-DA466C3D3F45}" type="doc">
      <dgm:prSet loTypeId="urn:microsoft.com/office/officeart/2005/8/layout/process1" loCatId="" qsTypeId="urn:microsoft.com/office/officeart/2005/8/quickstyle/simple1" qsCatId="simple" csTypeId="urn:microsoft.com/office/officeart/2005/8/colors/accent4_5" csCatId="accent4" phldr="1"/>
      <dgm:spPr/>
      <dgm:t>
        <a:bodyPr/>
        <a:lstStyle/>
        <a:p>
          <a:endParaRPr lang="zh-CN" altLang="en-US"/>
        </a:p>
      </dgm:t>
    </dgm:pt>
    <dgm:pt modelId="{0E66302A-A485-F642-831D-B0D41A1B3B36}">
      <dgm:prSet phldrT="[文本]"/>
      <dgm:spPr/>
      <dgm:t>
        <a:bodyPr anchor="ctr"/>
        <a:lstStyle/>
        <a:p>
          <a:pPr algn="ctr"/>
          <a:r>
            <a:rPr lang="en-US" altLang="zh-CN" b="1" dirty="0"/>
            <a:t>Estimate</a:t>
          </a:r>
          <a:r>
            <a:rPr lang="zh-CN" altLang="en-US" b="1" dirty="0"/>
            <a:t> </a:t>
          </a:r>
          <a:r>
            <a:rPr lang="en-US" altLang="zh-CN" b="1" dirty="0"/>
            <a:t>Ne</a:t>
          </a:r>
          <a:endParaRPr lang="zh-CN" altLang="en-US" b="1" dirty="0"/>
        </a:p>
      </dgm:t>
    </dgm:pt>
    <dgm:pt modelId="{1D860DE4-C003-F248-834C-26A68B4C5309}" type="parTrans" cxnId="{14D80CD2-8252-9C48-AF9A-B4C54C177CD5}">
      <dgm:prSet/>
      <dgm:spPr/>
      <dgm:t>
        <a:bodyPr/>
        <a:lstStyle/>
        <a:p>
          <a:pPr algn="ctr"/>
          <a:endParaRPr lang="zh-CN" altLang="en-US" b="1"/>
        </a:p>
      </dgm:t>
    </dgm:pt>
    <dgm:pt modelId="{F0569440-08C5-8C42-8819-64E4BD0CA755}" type="sibTrans" cxnId="{14D80CD2-8252-9C48-AF9A-B4C54C177CD5}">
      <dgm:prSet/>
      <dgm:spPr/>
      <dgm:t>
        <a:bodyPr/>
        <a:lstStyle/>
        <a:p>
          <a:pPr algn="ctr"/>
          <a:endParaRPr lang="zh-CN" altLang="en-US" b="1"/>
        </a:p>
      </dgm:t>
    </dgm:pt>
    <dgm:pt modelId="{EEE27890-401B-1E4E-9965-2F7ABFCC7EBD}">
      <dgm:prSet phldrT="[文本]"/>
      <dgm:spPr/>
      <dgm:t>
        <a:bodyPr anchor="ctr"/>
        <a:lstStyle/>
        <a:p>
          <a:pPr algn="ctr"/>
          <a:r>
            <a:rPr lang="en-US" altLang="zh-CN" b="1" dirty="0"/>
            <a:t>Quality</a:t>
          </a:r>
          <a:r>
            <a:rPr lang="zh-CN" altLang="en-US" b="1" dirty="0"/>
            <a:t> </a:t>
          </a:r>
          <a:r>
            <a:rPr lang="en-US" altLang="zh-CN" b="1" dirty="0"/>
            <a:t>Control</a:t>
          </a:r>
          <a:endParaRPr lang="zh-CN" altLang="en-US" b="1" dirty="0"/>
        </a:p>
      </dgm:t>
    </dgm:pt>
    <dgm:pt modelId="{696C0F3D-3F4A-D145-ACDA-67398FCA779C}" type="parTrans" cxnId="{A77F2355-F472-314E-8DDD-4E515567B4ED}">
      <dgm:prSet/>
      <dgm:spPr/>
      <dgm:t>
        <a:bodyPr/>
        <a:lstStyle/>
        <a:p>
          <a:pPr algn="ctr"/>
          <a:endParaRPr lang="zh-CN" altLang="en-US" b="1"/>
        </a:p>
      </dgm:t>
    </dgm:pt>
    <dgm:pt modelId="{0CE156C0-5A82-CF40-8273-CC49975FEB47}" type="sibTrans" cxnId="{A77F2355-F472-314E-8DDD-4E515567B4ED}">
      <dgm:prSet/>
      <dgm:spPr/>
      <dgm:t>
        <a:bodyPr/>
        <a:lstStyle/>
        <a:p>
          <a:pPr algn="ctr"/>
          <a:endParaRPr lang="zh-CN" altLang="en-US" b="1"/>
        </a:p>
      </dgm:t>
    </dgm:pt>
    <dgm:pt modelId="{76EA96AD-839B-5A4A-996E-EC72C8108D53}">
      <dgm:prSet phldrT="[文本]"/>
      <dgm:spPr/>
      <dgm:t>
        <a:bodyPr anchor="ctr"/>
        <a:lstStyle/>
        <a:p>
          <a:pPr algn="ctr"/>
          <a:r>
            <a:rPr lang="en-US" altLang="zh-CN" b="1" dirty="0"/>
            <a:t>Detecting</a:t>
          </a:r>
          <a:r>
            <a:rPr lang="zh-CN" altLang="en-US" b="1" dirty="0"/>
            <a:t> </a:t>
          </a:r>
          <a:r>
            <a:rPr lang="en-US" altLang="zh-CN" b="1" dirty="0"/>
            <a:t>selection</a:t>
          </a:r>
          <a:r>
            <a:rPr lang="zh-CN" altLang="en-US" b="1" dirty="0"/>
            <a:t> </a:t>
          </a:r>
          <a:r>
            <a:rPr lang="en-US" altLang="zh-CN" b="1" dirty="0"/>
            <a:t>target</a:t>
          </a:r>
          <a:endParaRPr lang="zh-CN" altLang="en-US" b="1" dirty="0"/>
        </a:p>
      </dgm:t>
    </dgm:pt>
    <dgm:pt modelId="{BD57AF26-505F-464A-AA95-0F09D51BE4CA}" type="parTrans" cxnId="{9A2CC311-1B26-DF49-BE7A-315E8DA0282D}">
      <dgm:prSet/>
      <dgm:spPr/>
      <dgm:t>
        <a:bodyPr/>
        <a:lstStyle/>
        <a:p>
          <a:pPr algn="ctr"/>
          <a:endParaRPr lang="zh-CN" altLang="en-US" b="1"/>
        </a:p>
      </dgm:t>
    </dgm:pt>
    <dgm:pt modelId="{8CFC8360-8DB4-5D41-8381-7C9F75F02F3D}" type="sibTrans" cxnId="{9A2CC311-1B26-DF49-BE7A-315E8DA0282D}">
      <dgm:prSet/>
      <dgm:spPr/>
      <dgm:t>
        <a:bodyPr/>
        <a:lstStyle/>
        <a:p>
          <a:pPr algn="ctr"/>
          <a:endParaRPr lang="zh-CN" altLang="en-US" b="1"/>
        </a:p>
      </dgm:t>
    </dgm:pt>
    <dgm:pt modelId="{7C5F6196-7797-2245-8EEE-44D5B0E37C83}">
      <dgm:prSet phldrT="[文本]"/>
      <dgm:spPr/>
      <dgm:t>
        <a:bodyPr anchor="ctr"/>
        <a:lstStyle/>
        <a:p>
          <a:pPr algn="ctr"/>
          <a:r>
            <a:rPr lang="en-US" altLang="zh-CN" b="1" dirty="0"/>
            <a:t>Reconstruct</a:t>
          </a:r>
          <a:r>
            <a:rPr lang="zh-CN" altLang="en-US" b="1" dirty="0"/>
            <a:t> </a:t>
          </a:r>
          <a:r>
            <a:rPr lang="en-US" altLang="zh-CN" b="1" dirty="0"/>
            <a:t>haplotype</a:t>
          </a:r>
          <a:r>
            <a:rPr lang="zh-CN" altLang="en-US" b="1" dirty="0"/>
            <a:t> </a:t>
          </a:r>
          <a:r>
            <a:rPr lang="en-US" altLang="zh-CN" b="1" dirty="0"/>
            <a:t>blocks</a:t>
          </a:r>
          <a:endParaRPr lang="zh-CN" altLang="en-US" b="1" dirty="0"/>
        </a:p>
      </dgm:t>
    </dgm:pt>
    <dgm:pt modelId="{467217F0-9D77-074F-8679-DBC236859A6B}" type="parTrans" cxnId="{A20E353E-704D-434E-B29D-DF2D6748CB35}">
      <dgm:prSet/>
      <dgm:spPr/>
      <dgm:t>
        <a:bodyPr/>
        <a:lstStyle/>
        <a:p>
          <a:pPr algn="ctr"/>
          <a:endParaRPr lang="zh-CN" altLang="en-US" b="1"/>
        </a:p>
      </dgm:t>
    </dgm:pt>
    <dgm:pt modelId="{B09A17A1-8E9D-534C-9E1D-CBFA57447665}" type="sibTrans" cxnId="{A20E353E-704D-434E-B29D-DF2D6748CB35}">
      <dgm:prSet/>
      <dgm:spPr/>
      <dgm:t>
        <a:bodyPr/>
        <a:lstStyle/>
        <a:p>
          <a:pPr algn="ctr"/>
          <a:endParaRPr lang="zh-CN" altLang="en-US" b="1"/>
        </a:p>
      </dgm:t>
    </dgm:pt>
    <dgm:pt modelId="{494E846C-698F-4345-95EA-B46E33A9BDA6}">
      <dgm:prSet/>
      <dgm:spPr/>
      <dgm:t>
        <a:bodyPr anchor="ctr"/>
        <a:lstStyle/>
        <a:p>
          <a:pPr algn="ctr"/>
          <a:r>
            <a:rPr lang="en-US" altLang="zh-CN" b="1" dirty="0"/>
            <a:t>characterizing</a:t>
          </a:r>
          <a:r>
            <a:rPr lang="zh-CN" altLang="en-US" b="1" dirty="0"/>
            <a:t> </a:t>
          </a:r>
          <a:r>
            <a:rPr lang="en-US" altLang="zh-CN" b="1" dirty="0"/>
            <a:t>selection</a:t>
          </a:r>
          <a:endParaRPr lang="zh-CN" altLang="en-US" b="1" dirty="0"/>
        </a:p>
      </dgm:t>
    </dgm:pt>
    <dgm:pt modelId="{0D98F7A6-3726-0B45-BFD8-31DB1792A06C}" type="sibTrans" cxnId="{65CD2F77-3869-6D4F-893C-1C985845DCB0}">
      <dgm:prSet/>
      <dgm:spPr/>
      <dgm:t>
        <a:bodyPr/>
        <a:lstStyle/>
        <a:p>
          <a:pPr algn="ctr"/>
          <a:endParaRPr lang="zh-CN" altLang="en-US" b="1"/>
        </a:p>
      </dgm:t>
    </dgm:pt>
    <dgm:pt modelId="{1799C1C9-C5C1-6D48-BEBF-1B66252DD814}" type="parTrans" cxnId="{65CD2F77-3869-6D4F-893C-1C985845DCB0}">
      <dgm:prSet/>
      <dgm:spPr/>
      <dgm:t>
        <a:bodyPr/>
        <a:lstStyle/>
        <a:p>
          <a:pPr algn="ctr"/>
          <a:endParaRPr lang="zh-CN" altLang="en-US" b="1"/>
        </a:p>
      </dgm:t>
    </dgm:pt>
    <dgm:pt modelId="{7727A0D3-C35A-314C-AD5A-94204F2DD94B}" type="pres">
      <dgm:prSet presAssocID="{F8DCAB88-C706-A740-9D05-DA466C3D3F45}" presName="Name0" presStyleCnt="0">
        <dgm:presLayoutVars>
          <dgm:dir/>
          <dgm:resizeHandles val="exact"/>
        </dgm:presLayoutVars>
      </dgm:prSet>
      <dgm:spPr/>
    </dgm:pt>
    <dgm:pt modelId="{C62E2537-314C-A646-BA3A-08FCB6FF8A99}" type="pres">
      <dgm:prSet presAssocID="{EEE27890-401B-1E4E-9965-2F7ABFCC7EBD}" presName="node" presStyleLbl="node1" presStyleIdx="0" presStyleCnt="5" custScaleY="159708">
        <dgm:presLayoutVars>
          <dgm:bulletEnabled val="1"/>
        </dgm:presLayoutVars>
      </dgm:prSet>
      <dgm:spPr/>
    </dgm:pt>
    <dgm:pt modelId="{DBD6666F-7011-5D4B-A528-B1F1D67B5E9A}" type="pres">
      <dgm:prSet presAssocID="{0CE156C0-5A82-CF40-8273-CC49975FEB47}" presName="sibTrans" presStyleLbl="sibTrans2D1" presStyleIdx="0" presStyleCnt="4"/>
      <dgm:spPr/>
    </dgm:pt>
    <dgm:pt modelId="{C5A6037A-477C-4A4D-9126-58B8FF57A5BC}" type="pres">
      <dgm:prSet presAssocID="{0CE156C0-5A82-CF40-8273-CC49975FEB47}" presName="connectorText" presStyleLbl="sibTrans2D1" presStyleIdx="0" presStyleCnt="4"/>
      <dgm:spPr/>
    </dgm:pt>
    <dgm:pt modelId="{DEF48CA6-8B01-334B-9F20-8281E6FF47A6}" type="pres">
      <dgm:prSet presAssocID="{0E66302A-A485-F642-831D-B0D41A1B3B36}" presName="node" presStyleLbl="node1" presStyleIdx="1" presStyleCnt="5" custScaleY="159708">
        <dgm:presLayoutVars>
          <dgm:bulletEnabled val="1"/>
        </dgm:presLayoutVars>
      </dgm:prSet>
      <dgm:spPr/>
    </dgm:pt>
    <dgm:pt modelId="{3130EE12-DE3F-8B41-A01E-C2FF0F1F9667}" type="pres">
      <dgm:prSet presAssocID="{F0569440-08C5-8C42-8819-64E4BD0CA755}" presName="sibTrans" presStyleLbl="sibTrans2D1" presStyleIdx="1" presStyleCnt="4"/>
      <dgm:spPr/>
    </dgm:pt>
    <dgm:pt modelId="{7B8C143C-BE32-184A-81BA-FF3C13545A17}" type="pres">
      <dgm:prSet presAssocID="{F0569440-08C5-8C42-8819-64E4BD0CA755}" presName="connectorText" presStyleLbl="sibTrans2D1" presStyleIdx="1" presStyleCnt="4"/>
      <dgm:spPr/>
    </dgm:pt>
    <dgm:pt modelId="{F20AF23E-23AD-8D43-871F-7724C0A2BA11}" type="pres">
      <dgm:prSet presAssocID="{76EA96AD-839B-5A4A-996E-EC72C8108D53}" presName="node" presStyleLbl="node1" presStyleIdx="2" presStyleCnt="5" custScaleY="159708">
        <dgm:presLayoutVars>
          <dgm:bulletEnabled val="1"/>
        </dgm:presLayoutVars>
      </dgm:prSet>
      <dgm:spPr/>
    </dgm:pt>
    <dgm:pt modelId="{D0370385-F307-6C42-B288-029E4D06E8FC}" type="pres">
      <dgm:prSet presAssocID="{8CFC8360-8DB4-5D41-8381-7C9F75F02F3D}" presName="sibTrans" presStyleLbl="sibTrans2D1" presStyleIdx="2" presStyleCnt="4"/>
      <dgm:spPr/>
    </dgm:pt>
    <dgm:pt modelId="{1C94B50B-0035-6345-9DFA-ABB001A4B7E9}" type="pres">
      <dgm:prSet presAssocID="{8CFC8360-8DB4-5D41-8381-7C9F75F02F3D}" presName="connectorText" presStyleLbl="sibTrans2D1" presStyleIdx="2" presStyleCnt="4"/>
      <dgm:spPr/>
    </dgm:pt>
    <dgm:pt modelId="{DA8223EB-C65E-A648-9803-B3B87384CE04}" type="pres">
      <dgm:prSet presAssocID="{7C5F6196-7797-2245-8EEE-44D5B0E37C83}" presName="node" presStyleLbl="node1" presStyleIdx="3" presStyleCnt="5" custScaleY="159708">
        <dgm:presLayoutVars>
          <dgm:bulletEnabled val="1"/>
        </dgm:presLayoutVars>
      </dgm:prSet>
      <dgm:spPr/>
    </dgm:pt>
    <dgm:pt modelId="{4FE6B68D-69D3-B34A-8535-AD4B90C89BCB}" type="pres">
      <dgm:prSet presAssocID="{B09A17A1-8E9D-534C-9E1D-CBFA57447665}" presName="sibTrans" presStyleLbl="sibTrans2D1" presStyleIdx="3" presStyleCnt="4"/>
      <dgm:spPr/>
    </dgm:pt>
    <dgm:pt modelId="{16769C67-9783-6145-A7F5-739D1BD7098B}" type="pres">
      <dgm:prSet presAssocID="{B09A17A1-8E9D-534C-9E1D-CBFA57447665}" presName="connectorText" presStyleLbl="sibTrans2D1" presStyleIdx="3" presStyleCnt="4"/>
      <dgm:spPr/>
    </dgm:pt>
    <dgm:pt modelId="{FCA32DBB-F7DC-6844-880D-77798C8A3CE4}" type="pres">
      <dgm:prSet presAssocID="{494E846C-698F-4345-95EA-B46E33A9BDA6}" presName="node" presStyleLbl="node1" presStyleIdx="4" presStyleCnt="5" custScaleY="159708">
        <dgm:presLayoutVars>
          <dgm:bulletEnabled val="1"/>
        </dgm:presLayoutVars>
      </dgm:prSet>
      <dgm:spPr/>
    </dgm:pt>
  </dgm:ptLst>
  <dgm:cxnLst>
    <dgm:cxn modelId="{9A2CC311-1B26-DF49-BE7A-315E8DA0282D}" srcId="{F8DCAB88-C706-A740-9D05-DA466C3D3F45}" destId="{76EA96AD-839B-5A4A-996E-EC72C8108D53}" srcOrd="2" destOrd="0" parTransId="{BD57AF26-505F-464A-AA95-0F09D51BE4CA}" sibTransId="{8CFC8360-8DB4-5D41-8381-7C9F75F02F3D}"/>
    <dgm:cxn modelId="{7509371A-CD1A-064D-A84D-554DD6FE840C}" type="presOf" srcId="{0CE156C0-5A82-CF40-8273-CC49975FEB47}" destId="{C5A6037A-477C-4A4D-9126-58B8FF57A5BC}" srcOrd="1" destOrd="0" presId="urn:microsoft.com/office/officeart/2005/8/layout/process1"/>
    <dgm:cxn modelId="{C6A5F721-F0B9-0542-92AC-8A2D79ED48FF}" type="presOf" srcId="{B09A17A1-8E9D-534C-9E1D-CBFA57447665}" destId="{16769C67-9783-6145-A7F5-739D1BD7098B}" srcOrd="1" destOrd="0" presId="urn:microsoft.com/office/officeart/2005/8/layout/process1"/>
    <dgm:cxn modelId="{A01D0135-25C0-8D42-A26C-D4064E8BFE1D}" type="presOf" srcId="{8CFC8360-8DB4-5D41-8381-7C9F75F02F3D}" destId="{1C94B50B-0035-6345-9DFA-ABB001A4B7E9}" srcOrd="1" destOrd="0" presId="urn:microsoft.com/office/officeart/2005/8/layout/process1"/>
    <dgm:cxn modelId="{CAEF1B37-0106-B044-84B4-F2C7DA593C19}" type="presOf" srcId="{B09A17A1-8E9D-534C-9E1D-CBFA57447665}" destId="{4FE6B68D-69D3-B34A-8535-AD4B90C89BCB}" srcOrd="0" destOrd="0" presId="urn:microsoft.com/office/officeart/2005/8/layout/process1"/>
    <dgm:cxn modelId="{A20E353E-704D-434E-B29D-DF2D6748CB35}" srcId="{F8DCAB88-C706-A740-9D05-DA466C3D3F45}" destId="{7C5F6196-7797-2245-8EEE-44D5B0E37C83}" srcOrd="3" destOrd="0" parTransId="{467217F0-9D77-074F-8679-DBC236859A6B}" sibTransId="{B09A17A1-8E9D-534C-9E1D-CBFA57447665}"/>
    <dgm:cxn modelId="{F276654C-EAA1-9D4F-805D-F03A282DA01D}" type="presOf" srcId="{8CFC8360-8DB4-5D41-8381-7C9F75F02F3D}" destId="{D0370385-F307-6C42-B288-029E4D06E8FC}" srcOrd="0" destOrd="0" presId="urn:microsoft.com/office/officeart/2005/8/layout/process1"/>
    <dgm:cxn modelId="{A77F2355-F472-314E-8DDD-4E515567B4ED}" srcId="{F8DCAB88-C706-A740-9D05-DA466C3D3F45}" destId="{EEE27890-401B-1E4E-9965-2F7ABFCC7EBD}" srcOrd="0" destOrd="0" parTransId="{696C0F3D-3F4A-D145-ACDA-67398FCA779C}" sibTransId="{0CE156C0-5A82-CF40-8273-CC49975FEB47}"/>
    <dgm:cxn modelId="{E28F2D73-BD08-294E-A944-BB171E292290}" type="presOf" srcId="{76EA96AD-839B-5A4A-996E-EC72C8108D53}" destId="{F20AF23E-23AD-8D43-871F-7724C0A2BA11}" srcOrd="0" destOrd="0" presId="urn:microsoft.com/office/officeart/2005/8/layout/process1"/>
    <dgm:cxn modelId="{65CD2F77-3869-6D4F-893C-1C985845DCB0}" srcId="{F8DCAB88-C706-A740-9D05-DA466C3D3F45}" destId="{494E846C-698F-4345-95EA-B46E33A9BDA6}" srcOrd="4" destOrd="0" parTransId="{1799C1C9-C5C1-6D48-BEBF-1B66252DD814}" sibTransId="{0D98F7A6-3726-0B45-BFD8-31DB1792A06C}"/>
    <dgm:cxn modelId="{3FDB7A7D-3D5F-4349-AA6B-36E2D4E17B76}" type="presOf" srcId="{EEE27890-401B-1E4E-9965-2F7ABFCC7EBD}" destId="{C62E2537-314C-A646-BA3A-08FCB6FF8A99}" srcOrd="0" destOrd="0" presId="urn:microsoft.com/office/officeart/2005/8/layout/process1"/>
    <dgm:cxn modelId="{4020CB87-6061-0C47-B69C-8733D9C4811E}" type="presOf" srcId="{F8DCAB88-C706-A740-9D05-DA466C3D3F45}" destId="{7727A0D3-C35A-314C-AD5A-94204F2DD94B}" srcOrd="0" destOrd="0" presId="urn:microsoft.com/office/officeart/2005/8/layout/process1"/>
    <dgm:cxn modelId="{1D7E08BA-1C13-9F48-B1B3-6C181AE29F09}" type="presOf" srcId="{0E66302A-A485-F642-831D-B0D41A1B3B36}" destId="{DEF48CA6-8B01-334B-9F20-8281E6FF47A6}" srcOrd="0" destOrd="0" presId="urn:microsoft.com/office/officeart/2005/8/layout/process1"/>
    <dgm:cxn modelId="{173FA6C3-0987-7044-9A4A-BEF3165E3FD3}" type="presOf" srcId="{F0569440-08C5-8C42-8819-64E4BD0CA755}" destId="{3130EE12-DE3F-8B41-A01E-C2FF0F1F9667}" srcOrd="0" destOrd="0" presId="urn:microsoft.com/office/officeart/2005/8/layout/process1"/>
    <dgm:cxn modelId="{14D80CD2-8252-9C48-AF9A-B4C54C177CD5}" srcId="{F8DCAB88-C706-A740-9D05-DA466C3D3F45}" destId="{0E66302A-A485-F642-831D-B0D41A1B3B36}" srcOrd="1" destOrd="0" parTransId="{1D860DE4-C003-F248-834C-26A68B4C5309}" sibTransId="{F0569440-08C5-8C42-8819-64E4BD0CA755}"/>
    <dgm:cxn modelId="{8A646BE1-E1A2-114A-A3A2-BB81F01F1836}" type="presOf" srcId="{494E846C-698F-4345-95EA-B46E33A9BDA6}" destId="{FCA32DBB-F7DC-6844-880D-77798C8A3CE4}" srcOrd="0" destOrd="0" presId="urn:microsoft.com/office/officeart/2005/8/layout/process1"/>
    <dgm:cxn modelId="{0046C3E7-1AE4-C742-8A5F-138086C872D3}" type="presOf" srcId="{7C5F6196-7797-2245-8EEE-44D5B0E37C83}" destId="{DA8223EB-C65E-A648-9803-B3B87384CE04}" srcOrd="0" destOrd="0" presId="urn:microsoft.com/office/officeart/2005/8/layout/process1"/>
    <dgm:cxn modelId="{E5FC40F7-66FC-B34B-958D-7B59B0BCB708}" type="presOf" srcId="{F0569440-08C5-8C42-8819-64E4BD0CA755}" destId="{7B8C143C-BE32-184A-81BA-FF3C13545A17}" srcOrd="1" destOrd="0" presId="urn:microsoft.com/office/officeart/2005/8/layout/process1"/>
    <dgm:cxn modelId="{1CF35EF8-3C64-FA4B-B441-2683227FBAD2}" type="presOf" srcId="{0CE156C0-5A82-CF40-8273-CC49975FEB47}" destId="{DBD6666F-7011-5D4B-A528-B1F1D67B5E9A}" srcOrd="0" destOrd="0" presId="urn:microsoft.com/office/officeart/2005/8/layout/process1"/>
    <dgm:cxn modelId="{0B3F2ED2-4BC9-0349-9242-A23A02337744}" type="presParOf" srcId="{7727A0D3-C35A-314C-AD5A-94204F2DD94B}" destId="{C62E2537-314C-A646-BA3A-08FCB6FF8A99}" srcOrd="0" destOrd="0" presId="urn:microsoft.com/office/officeart/2005/8/layout/process1"/>
    <dgm:cxn modelId="{8DDC234E-6F3A-C147-97EE-233A3BB7D631}" type="presParOf" srcId="{7727A0D3-C35A-314C-AD5A-94204F2DD94B}" destId="{DBD6666F-7011-5D4B-A528-B1F1D67B5E9A}" srcOrd="1" destOrd="0" presId="urn:microsoft.com/office/officeart/2005/8/layout/process1"/>
    <dgm:cxn modelId="{95A0A569-E492-C541-A1B3-6B18BA8117B6}" type="presParOf" srcId="{DBD6666F-7011-5D4B-A528-B1F1D67B5E9A}" destId="{C5A6037A-477C-4A4D-9126-58B8FF57A5BC}" srcOrd="0" destOrd="0" presId="urn:microsoft.com/office/officeart/2005/8/layout/process1"/>
    <dgm:cxn modelId="{B8AB2E66-A43A-0548-A454-C46D8A80C814}" type="presParOf" srcId="{7727A0D3-C35A-314C-AD5A-94204F2DD94B}" destId="{DEF48CA6-8B01-334B-9F20-8281E6FF47A6}" srcOrd="2" destOrd="0" presId="urn:microsoft.com/office/officeart/2005/8/layout/process1"/>
    <dgm:cxn modelId="{53DFE440-E2C8-9248-A14B-5549D416A0CC}" type="presParOf" srcId="{7727A0D3-C35A-314C-AD5A-94204F2DD94B}" destId="{3130EE12-DE3F-8B41-A01E-C2FF0F1F9667}" srcOrd="3" destOrd="0" presId="urn:microsoft.com/office/officeart/2005/8/layout/process1"/>
    <dgm:cxn modelId="{B09F7BA8-A3D7-5544-9FE1-161368BD0CCA}" type="presParOf" srcId="{3130EE12-DE3F-8B41-A01E-C2FF0F1F9667}" destId="{7B8C143C-BE32-184A-81BA-FF3C13545A17}" srcOrd="0" destOrd="0" presId="urn:microsoft.com/office/officeart/2005/8/layout/process1"/>
    <dgm:cxn modelId="{C9F85A75-DB74-8442-B24F-2B181C1C564C}" type="presParOf" srcId="{7727A0D3-C35A-314C-AD5A-94204F2DD94B}" destId="{F20AF23E-23AD-8D43-871F-7724C0A2BA11}" srcOrd="4" destOrd="0" presId="urn:microsoft.com/office/officeart/2005/8/layout/process1"/>
    <dgm:cxn modelId="{33D41282-85F9-D447-8EC3-6021441666CA}" type="presParOf" srcId="{7727A0D3-C35A-314C-AD5A-94204F2DD94B}" destId="{D0370385-F307-6C42-B288-029E4D06E8FC}" srcOrd="5" destOrd="0" presId="urn:microsoft.com/office/officeart/2005/8/layout/process1"/>
    <dgm:cxn modelId="{02DFC911-363A-D84C-BF7B-923B57BFCA7E}" type="presParOf" srcId="{D0370385-F307-6C42-B288-029E4D06E8FC}" destId="{1C94B50B-0035-6345-9DFA-ABB001A4B7E9}" srcOrd="0" destOrd="0" presId="urn:microsoft.com/office/officeart/2005/8/layout/process1"/>
    <dgm:cxn modelId="{23E51494-EA53-7F40-A957-23B5B8A59E3C}" type="presParOf" srcId="{7727A0D3-C35A-314C-AD5A-94204F2DD94B}" destId="{DA8223EB-C65E-A648-9803-B3B87384CE04}" srcOrd="6" destOrd="0" presId="urn:microsoft.com/office/officeart/2005/8/layout/process1"/>
    <dgm:cxn modelId="{51176D7B-056E-9947-9B1B-5DE211A716CD}" type="presParOf" srcId="{7727A0D3-C35A-314C-AD5A-94204F2DD94B}" destId="{4FE6B68D-69D3-B34A-8535-AD4B90C89BCB}" srcOrd="7" destOrd="0" presId="urn:microsoft.com/office/officeart/2005/8/layout/process1"/>
    <dgm:cxn modelId="{EF1F55D7-2C63-854E-8ECC-85E1E16A52F1}" type="presParOf" srcId="{4FE6B68D-69D3-B34A-8535-AD4B90C89BCB}" destId="{16769C67-9783-6145-A7F5-739D1BD7098B}" srcOrd="0" destOrd="0" presId="urn:microsoft.com/office/officeart/2005/8/layout/process1"/>
    <dgm:cxn modelId="{C533E9E2-C57A-5D48-9DCE-FEC8A5A6ACA2}" type="presParOf" srcId="{7727A0D3-C35A-314C-AD5A-94204F2DD94B}" destId="{FCA32DBB-F7DC-6844-880D-77798C8A3CE4}"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E2537-314C-A646-BA3A-08FCB6FF8A99}">
      <dsp:nvSpPr>
        <dsp:cNvPr id="0" name=""/>
        <dsp:cNvSpPr/>
      </dsp:nvSpPr>
      <dsp:spPr>
        <a:xfrm>
          <a:off x="5165" y="1272843"/>
          <a:ext cx="1601273" cy="1534417"/>
        </a:xfrm>
        <a:prstGeom prst="roundRect">
          <a:avLst>
            <a:gd name="adj" fmla="val 10000"/>
          </a:avLst>
        </a:prstGeom>
        <a:solidFill>
          <a:schemeClr val="accent4">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Quality</a:t>
          </a:r>
          <a:r>
            <a:rPr lang="zh-CN" altLang="en-US" sz="1700" b="1" kern="1200" dirty="0"/>
            <a:t> </a:t>
          </a:r>
          <a:r>
            <a:rPr lang="en-US" altLang="zh-CN" sz="1700" b="1" kern="1200" dirty="0"/>
            <a:t>Control</a:t>
          </a:r>
          <a:endParaRPr lang="zh-CN" altLang="en-US" sz="1700" b="1" kern="1200" dirty="0"/>
        </a:p>
      </dsp:txBody>
      <dsp:txXfrm>
        <a:off x="50107" y="1317785"/>
        <a:ext cx="1511389" cy="1444533"/>
      </dsp:txXfrm>
    </dsp:sp>
    <dsp:sp modelId="{DBD6666F-7011-5D4B-A528-B1F1D67B5E9A}">
      <dsp:nvSpPr>
        <dsp:cNvPr id="0" name=""/>
        <dsp:cNvSpPr/>
      </dsp:nvSpPr>
      <dsp:spPr>
        <a:xfrm>
          <a:off x="1766566" y="1841494"/>
          <a:ext cx="339469" cy="397115"/>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1766566" y="1920917"/>
        <a:ext cx="237628" cy="238269"/>
      </dsp:txXfrm>
    </dsp:sp>
    <dsp:sp modelId="{DEF48CA6-8B01-334B-9F20-8281E6FF47A6}">
      <dsp:nvSpPr>
        <dsp:cNvPr id="0" name=""/>
        <dsp:cNvSpPr/>
      </dsp:nvSpPr>
      <dsp:spPr>
        <a:xfrm>
          <a:off x="2246948" y="1272843"/>
          <a:ext cx="1601273" cy="1534417"/>
        </a:xfrm>
        <a:prstGeom prst="roundRect">
          <a:avLst>
            <a:gd name="adj" fmla="val 10000"/>
          </a:avLst>
        </a:prstGeom>
        <a:solidFill>
          <a:schemeClr val="accent4">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Estimate</a:t>
          </a:r>
          <a:r>
            <a:rPr lang="zh-CN" altLang="en-US" sz="1700" b="1" kern="1200" dirty="0"/>
            <a:t> </a:t>
          </a:r>
          <a:r>
            <a:rPr lang="en-US" altLang="zh-CN" sz="1700" b="1" kern="1200" dirty="0"/>
            <a:t>Ne</a:t>
          </a:r>
          <a:endParaRPr lang="zh-CN" altLang="en-US" sz="1700" b="1" kern="1200" dirty="0"/>
        </a:p>
      </dsp:txBody>
      <dsp:txXfrm>
        <a:off x="2291890" y="1317785"/>
        <a:ext cx="1511389" cy="1444533"/>
      </dsp:txXfrm>
    </dsp:sp>
    <dsp:sp modelId="{3130EE12-DE3F-8B41-A01E-C2FF0F1F9667}">
      <dsp:nvSpPr>
        <dsp:cNvPr id="0" name=""/>
        <dsp:cNvSpPr/>
      </dsp:nvSpPr>
      <dsp:spPr>
        <a:xfrm>
          <a:off x="4008349" y="1841494"/>
          <a:ext cx="339469" cy="397115"/>
        </a:xfrm>
        <a:prstGeom prst="rightArrow">
          <a:avLst>
            <a:gd name="adj1" fmla="val 60000"/>
            <a:gd name="adj2" fmla="val 50000"/>
          </a:avLst>
        </a:prstGeom>
        <a:solidFill>
          <a:schemeClr val="accent4">
            <a:shade val="90000"/>
            <a:hueOff val="210583"/>
            <a:satOff val="-10943"/>
            <a:lumOff val="134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4008349" y="1920917"/>
        <a:ext cx="237628" cy="238269"/>
      </dsp:txXfrm>
    </dsp:sp>
    <dsp:sp modelId="{F20AF23E-23AD-8D43-871F-7724C0A2BA11}">
      <dsp:nvSpPr>
        <dsp:cNvPr id="0" name=""/>
        <dsp:cNvSpPr/>
      </dsp:nvSpPr>
      <dsp:spPr>
        <a:xfrm>
          <a:off x="4488731" y="1272843"/>
          <a:ext cx="1601273" cy="1534417"/>
        </a:xfrm>
        <a:prstGeom prst="roundRect">
          <a:avLst>
            <a:gd name="adj" fmla="val 10000"/>
          </a:avLst>
        </a:prstGeom>
        <a:solidFill>
          <a:schemeClr val="accent4">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Detecting</a:t>
          </a:r>
          <a:r>
            <a:rPr lang="zh-CN" altLang="en-US" sz="1700" b="1" kern="1200" dirty="0"/>
            <a:t> </a:t>
          </a:r>
          <a:r>
            <a:rPr lang="en-US" altLang="zh-CN" sz="1700" b="1" kern="1200" dirty="0"/>
            <a:t>selection</a:t>
          </a:r>
          <a:r>
            <a:rPr lang="zh-CN" altLang="en-US" sz="1700" b="1" kern="1200" dirty="0"/>
            <a:t> </a:t>
          </a:r>
          <a:r>
            <a:rPr lang="en-US" altLang="zh-CN" sz="1700" b="1" kern="1200" dirty="0"/>
            <a:t>target</a:t>
          </a:r>
          <a:endParaRPr lang="zh-CN" altLang="en-US" sz="1700" b="1" kern="1200" dirty="0"/>
        </a:p>
      </dsp:txBody>
      <dsp:txXfrm>
        <a:off x="4533673" y="1317785"/>
        <a:ext cx="1511389" cy="1444533"/>
      </dsp:txXfrm>
    </dsp:sp>
    <dsp:sp modelId="{D0370385-F307-6C42-B288-029E4D06E8FC}">
      <dsp:nvSpPr>
        <dsp:cNvPr id="0" name=""/>
        <dsp:cNvSpPr/>
      </dsp:nvSpPr>
      <dsp:spPr>
        <a:xfrm>
          <a:off x="6250132" y="1841494"/>
          <a:ext cx="339469" cy="397115"/>
        </a:xfrm>
        <a:prstGeom prst="rightArrow">
          <a:avLst>
            <a:gd name="adj1" fmla="val 60000"/>
            <a:gd name="adj2" fmla="val 50000"/>
          </a:avLst>
        </a:prstGeom>
        <a:solidFill>
          <a:schemeClr val="accent4">
            <a:shade val="90000"/>
            <a:hueOff val="421166"/>
            <a:satOff val="-21886"/>
            <a:lumOff val="269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6250132" y="1920917"/>
        <a:ext cx="237628" cy="238269"/>
      </dsp:txXfrm>
    </dsp:sp>
    <dsp:sp modelId="{DA8223EB-C65E-A648-9803-B3B87384CE04}">
      <dsp:nvSpPr>
        <dsp:cNvPr id="0" name=""/>
        <dsp:cNvSpPr/>
      </dsp:nvSpPr>
      <dsp:spPr>
        <a:xfrm>
          <a:off x="6730514" y="1272843"/>
          <a:ext cx="1601273" cy="1534417"/>
        </a:xfrm>
        <a:prstGeom prst="roundRect">
          <a:avLst>
            <a:gd name="adj" fmla="val 10000"/>
          </a:avLst>
        </a:prstGeom>
        <a:solidFill>
          <a:schemeClr val="accent4">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Reconstruct</a:t>
          </a:r>
          <a:r>
            <a:rPr lang="zh-CN" altLang="en-US" sz="1700" b="1" kern="1200" dirty="0"/>
            <a:t> </a:t>
          </a:r>
          <a:r>
            <a:rPr lang="en-US" altLang="zh-CN" sz="1700" b="1" kern="1200" dirty="0"/>
            <a:t>haplotype</a:t>
          </a:r>
          <a:r>
            <a:rPr lang="zh-CN" altLang="en-US" sz="1700" b="1" kern="1200" dirty="0"/>
            <a:t> </a:t>
          </a:r>
          <a:r>
            <a:rPr lang="en-US" altLang="zh-CN" sz="1700" b="1" kern="1200" dirty="0"/>
            <a:t>blocks</a:t>
          </a:r>
          <a:endParaRPr lang="zh-CN" altLang="en-US" sz="1700" b="1" kern="1200" dirty="0"/>
        </a:p>
      </dsp:txBody>
      <dsp:txXfrm>
        <a:off x="6775456" y="1317785"/>
        <a:ext cx="1511389" cy="1444533"/>
      </dsp:txXfrm>
    </dsp:sp>
    <dsp:sp modelId="{4FE6B68D-69D3-B34A-8535-AD4B90C89BCB}">
      <dsp:nvSpPr>
        <dsp:cNvPr id="0" name=""/>
        <dsp:cNvSpPr/>
      </dsp:nvSpPr>
      <dsp:spPr>
        <a:xfrm>
          <a:off x="8491915" y="1841494"/>
          <a:ext cx="339469" cy="397115"/>
        </a:xfrm>
        <a:prstGeom prst="rightArrow">
          <a:avLst>
            <a:gd name="adj1" fmla="val 60000"/>
            <a:gd name="adj2" fmla="val 50000"/>
          </a:avLst>
        </a:prstGeom>
        <a:solidFill>
          <a:schemeClr val="accent4">
            <a:shade val="90000"/>
            <a:hueOff val="631749"/>
            <a:satOff val="-32829"/>
            <a:lumOff val="404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p>
      </dsp:txBody>
      <dsp:txXfrm>
        <a:off x="8491915" y="1920917"/>
        <a:ext cx="237628" cy="238269"/>
      </dsp:txXfrm>
    </dsp:sp>
    <dsp:sp modelId="{FCA32DBB-F7DC-6844-880D-77798C8A3CE4}">
      <dsp:nvSpPr>
        <dsp:cNvPr id="0" name=""/>
        <dsp:cNvSpPr/>
      </dsp:nvSpPr>
      <dsp:spPr>
        <a:xfrm>
          <a:off x="8972297" y="1272843"/>
          <a:ext cx="1601273" cy="1534417"/>
        </a:xfrm>
        <a:prstGeom prst="roundRect">
          <a:avLst>
            <a:gd name="adj" fmla="val 10000"/>
          </a:avLst>
        </a:prstGeom>
        <a:solidFill>
          <a:schemeClr val="accent4">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characterizing</a:t>
          </a:r>
          <a:r>
            <a:rPr lang="zh-CN" altLang="en-US" sz="1700" b="1" kern="1200" dirty="0"/>
            <a:t> </a:t>
          </a:r>
          <a:r>
            <a:rPr lang="en-US" altLang="zh-CN" sz="1700" b="1" kern="1200" dirty="0"/>
            <a:t>selection</a:t>
          </a:r>
          <a:endParaRPr lang="zh-CN" altLang="en-US" sz="1700" b="1" kern="1200" dirty="0"/>
        </a:p>
      </dsp:txBody>
      <dsp:txXfrm>
        <a:off x="9017239" y="1317785"/>
        <a:ext cx="1511389" cy="14445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207035" cy="982503"/>
        </a:xfrm>
        <a:prstGeom prst="roundRect">
          <a:avLst>
            <a:gd name="adj" fmla="val 10000"/>
          </a:avLst>
        </a:prstGeom>
        <a:solidFill>
          <a:srgbClr val="1140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Day1</a:t>
          </a:r>
          <a:endParaRPr lang="zh-CN" altLang="en-US" sz="4200" kern="1200" dirty="0"/>
        </a:p>
      </dsp:txBody>
      <dsp:txXfrm>
        <a:off x="28777" y="28777"/>
        <a:ext cx="6149481" cy="924949"/>
      </dsp:txXfrm>
    </dsp:sp>
    <dsp:sp modelId="{EB5E25B9-EACB-DC47-B80D-EECE98E61E9C}">
      <dsp:nvSpPr>
        <dsp:cNvPr id="0" name=""/>
        <dsp:cNvSpPr/>
      </dsp:nvSpPr>
      <dsp:spPr>
        <a:xfrm>
          <a:off x="160091" y="1274483"/>
          <a:ext cx="2905402" cy="1717733"/>
        </a:xfrm>
        <a:prstGeom prst="roundRect">
          <a:avLst>
            <a:gd name="adj" fmla="val 10000"/>
          </a:avLst>
        </a:prstGeom>
        <a:solidFill>
          <a:srgbClr val="008EB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10402" y="1324794"/>
        <a:ext cx="2804780" cy="1617111"/>
      </dsp:txXfrm>
    </dsp:sp>
    <dsp:sp modelId="{73085571-3DD3-4B42-BB2C-E1E942A84470}">
      <dsp:nvSpPr>
        <dsp:cNvPr id="0" name=""/>
        <dsp:cNvSpPr/>
      </dsp:nvSpPr>
      <dsp:spPr>
        <a:xfrm>
          <a:off x="160120" y="3282098"/>
          <a:ext cx="1439994"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2296" y="3324274"/>
        <a:ext cx="1355642" cy="1719249"/>
      </dsp:txXfrm>
    </dsp:sp>
    <dsp:sp modelId="{388CC943-F2F0-D545-A971-26B38C9A14DC}">
      <dsp:nvSpPr>
        <dsp:cNvPr id="0" name=""/>
        <dsp:cNvSpPr/>
      </dsp:nvSpPr>
      <dsp:spPr>
        <a:xfrm>
          <a:off x="1659123" y="3282098"/>
          <a:ext cx="1406341" cy="1803601"/>
        </a:xfrm>
        <a:prstGeom prst="roundRect">
          <a:avLst>
            <a:gd name="adj" fmla="val 10000"/>
          </a:avLst>
        </a:prstGeom>
        <a:solidFill>
          <a:srgbClr val="00CB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700313" y="3323288"/>
        <a:ext cx="1323961" cy="1721221"/>
      </dsp:txXfrm>
    </dsp:sp>
    <dsp:sp modelId="{866ED373-4A6A-4242-96F6-31ED9FDEDE17}">
      <dsp:nvSpPr>
        <dsp:cNvPr id="0" name=""/>
        <dsp:cNvSpPr/>
      </dsp:nvSpPr>
      <dsp:spPr>
        <a:xfrm>
          <a:off x="3183511" y="1274483"/>
          <a:ext cx="2871748" cy="1716713"/>
        </a:xfrm>
        <a:prstGeom prst="roundRect">
          <a:avLst>
            <a:gd name="adj" fmla="val 10000"/>
          </a:avLst>
        </a:prstGeom>
        <a:solidFill>
          <a:srgbClr val="17995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33792" y="1324764"/>
        <a:ext cx="2771186" cy="1616151"/>
      </dsp:txXfrm>
    </dsp:sp>
    <dsp:sp modelId="{7438F191-F176-5347-9037-65E497A81CF4}">
      <dsp:nvSpPr>
        <dsp:cNvPr id="0" name=""/>
        <dsp:cNvSpPr/>
      </dsp:nvSpPr>
      <dsp:spPr>
        <a:xfrm>
          <a:off x="318353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224729" y="3322268"/>
        <a:ext cx="1323961" cy="1721221"/>
      </dsp:txXfrm>
    </dsp:sp>
    <dsp:sp modelId="{7D658B62-C8B6-894B-86BE-E21716A95FCF}">
      <dsp:nvSpPr>
        <dsp:cNvPr id="0" name=""/>
        <dsp:cNvSpPr/>
      </dsp:nvSpPr>
      <dsp:spPr>
        <a:xfrm>
          <a:off x="4648889" y="3281078"/>
          <a:ext cx="1406341" cy="1803601"/>
        </a:xfrm>
        <a:prstGeom prst="roundRect">
          <a:avLst>
            <a:gd name="adj" fmla="val 10000"/>
          </a:avLst>
        </a:prstGeom>
        <a:solidFill>
          <a:srgbClr val="20CB7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90079" y="3322268"/>
        <a:ext cx="1323961" cy="1721221"/>
      </dsp:txXfrm>
    </dsp:sp>
    <dsp:sp modelId="{9F719EE2-B8BC-CA46-847A-64BF25E0D84C}">
      <dsp:nvSpPr>
        <dsp:cNvPr id="0" name=""/>
        <dsp:cNvSpPr/>
      </dsp:nvSpPr>
      <dsp:spPr>
        <a:xfrm>
          <a:off x="6447458" y="2099"/>
          <a:ext cx="5172693" cy="983002"/>
        </a:xfrm>
        <a:prstGeom prst="roundRect">
          <a:avLst>
            <a:gd name="adj" fmla="val 10000"/>
          </a:avLst>
        </a:prstGeom>
        <a:solidFill>
          <a:srgbClr val="B4343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t>Day</a:t>
          </a:r>
          <a:r>
            <a:rPr lang="zh-CN" altLang="en-US" sz="4200" kern="1200" dirty="0"/>
            <a:t> </a:t>
          </a:r>
          <a:r>
            <a:rPr lang="en-US" altLang="zh-CN" sz="4200" kern="1200" dirty="0"/>
            <a:t>2</a:t>
          </a:r>
          <a:endParaRPr lang="zh-CN" altLang="en-US" sz="4200" kern="1200" dirty="0"/>
        </a:p>
      </dsp:txBody>
      <dsp:txXfrm>
        <a:off x="6476249" y="30890"/>
        <a:ext cx="5115111" cy="925420"/>
      </dsp:txXfrm>
    </dsp:sp>
    <dsp:sp modelId="{613790E7-558C-014E-8248-4F94B10AFBCD}">
      <dsp:nvSpPr>
        <dsp:cNvPr id="0" name=""/>
        <dsp:cNvSpPr/>
      </dsp:nvSpPr>
      <dsp:spPr>
        <a:xfrm>
          <a:off x="6633102" y="1274982"/>
          <a:ext cx="1808689" cy="1716713"/>
        </a:xfrm>
        <a:prstGeom prst="roundRect">
          <a:avLst>
            <a:gd name="adj" fmla="val 10000"/>
          </a:avLst>
        </a:prstGeom>
        <a:solidFill>
          <a:srgbClr val="B3572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83383" y="1325263"/>
        <a:ext cx="1708127" cy="1616151"/>
      </dsp:txXfrm>
    </dsp:sp>
    <dsp:sp modelId="{0A8EDEEF-0B8F-4C49-BBA7-1C7381292FDE}">
      <dsp:nvSpPr>
        <dsp:cNvPr id="0" name=""/>
        <dsp:cNvSpPr/>
      </dsp:nvSpPr>
      <dsp:spPr>
        <a:xfrm>
          <a:off x="6833589" y="3281577"/>
          <a:ext cx="1407715" cy="1803601"/>
        </a:xfrm>
        <a:prstGeom prst="roundRect">
          <a:avLst>
            <a:gd name="adj" fmla="val 10000"/>
          </a:avLst>
        </a:prstGeom>
        <a:solidFill>
          <a:srgbClr val="F87A2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74820" y="3322808"/>
        <a:ext cx="1325253" cy="1721139"/>
      </dsp:txXfrm>
    </dsp:sp>
    <dsp:sp modelId="{0C1F8C63-7AC4-044B-9D78-4E7C6B3EFA97}">
      <dsp:nvSpPr>
        <dsp:cNvPr id="0" name=""/>
        <dsp:cNvSpPr/>
      </dsp:nvSpPr>
      <dsp:spPr>
        <a:xfrm>
          <a:off x="8559809" y="1274982"/>
          <a:ext cx="2874699" cy="1716713"/>
        </a:xfrm>
        <a:prstGeom prst="roundRect">
          <a:avLst>
            <a:gd name="adj" fmla="val 10000"/>
          </a:avLst>
        </a:prstGeom>
        <a:solidFill>
          <a:srgbClr val="B38A1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610090" y="1325263"/>
        <a:ext cx="2774137" cy="1616151"/>
      </dsp:txXfrm>
    </dsp:sp>
    <dsp:sp modelId="{F81BF1B6-CC80-CF49-8C9A-71909D9FCF20}">
      <dsp:nvSpPr>
        <dsp:cNvPr id="0" name=""/>
        <dsp:cNvSpPr/>
      </dsp:nvSpPr>
      <dsp:spPr>
        <a:xfrm>
          <a:off x="8559938"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601169" y="3322808"/>
        <a:ext cx="1325253" cy="1721139"/>
      </dsp:txXfrm>
    </dsp:sp>
    <dsp:sp modelId="{ED9EE849-C3B2-5B4B-8928-C92826FCCF13}">
      <dsp:nvSpPr>
        <dsp:cNvPr id="0" name=""/>
        <dsp:cNvSpPr/>
      </dsp:nvSpPr>
      <dsp:spPr>
        <a:xfrm>
          <a:off x="10026663" y="3281577"/>
          <a:ext cx="1407715" cy="1803601"/>
        </a:xfrm>
        <a:prstGeom prst="roundRect">
          <a:avLst>
            <a:gd name="adj" fmla="val 10000"/>
          </a:avLst>
        </a:prstGeom>
        <a:solidFill>
          <a:srgbClr val="FCC22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10067894" y="3322808"/>
        <a:ext cx="1325253" cy="1721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3AD0E8C-A9CD-0CDB-9BE0-78985D78C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3A484374-F90C-7FCD-7DDD-1F8BB24E95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3DF9E6-2AD4-254E-B3D1-9C5F99682C92}" type="datetimeFigureOut">
              <a:rPr lang="en-US" smtClean="0"/>
              <a:t>3/3/25</a:t>
            </a:fld>
            <a:endParaRPr lang="en-US"/>
          </a:p>
        </p:txBody>
      </p:sp>
      <p:sp>
        <p:nvSpPr>
          <p:cNvPr id="4" name="页脚占位符 3">
            <a:extLst>
              <a:ext uri="{FF2B5EF4-FFF2-40B4-BE49-F238E27FC236}">
                <a16:creationId xmlns:a16="http://schemas.microsoft.com/office/drawing/2014/main" id="{E9BBE3F9-60DD-1658-E297-272620155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83789465-5F61-2DCF-CACF-C4B326116D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93B72C-C4F2-9B44-AE8D-43E5022FC029}" type="slidenum">
              <a:rPr lang="en-US" smtClean="0"/>
              <a:t>‹#›</a:t>
            </a:fld>
            <a:endParaRPr lang="en-US"/>
          </a:p>
        </p:txBody>
      </p:sp>
    </p:spTree>
    <p:extLst>
      <p:ext uri="{BB962C8B-B14F-4D97-AF65-F5344CB8AC3E}">
        <p14:creationId xmlns:p14="http://schemas.microsoft.com/office/powerpoint/2010/main" val="290277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55E62-38CE-C441-A4BE-45A2F77CDD33}" type="datetimeFigureOut">
              <a:rPr lang="en-US" smtClean="0"/>
              <a:t>3/3/25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E323E-D0B6-4843-81D3-B7B4CA7D509D}" type="slidenum">
              <a:rPr lang="en-US" smtClean="0"/>
              <a:t>‹#›</a:t>
            </a:fld>
            <a:endParaRPr lang="en-US"/>
          </a:p>
        </p:txBody>
      </p:sp>
    </p:spTree>
    <p:extLst>
      <p:ext uri="{BB962C8B-B14F-4D97-AF65-F5344CB8AC3E}">
        <p14:creationId xmlns:p14="http://schemas.microsoft.com/office/powerpoint/2010/main" val="2881577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04FE323E-D0B6-4843-81D3-B7B4CA7D509D}" type="slidenum">
              <a:rPr lang="en-US" smtClean="0"/>
              <a:t>15</a:t>
            </a:fld>
            <a:endParaRPr lang="en-US"/>
          </a:p>
        </p:txBody>
      </p:sp>
    </p:spTree>
    <p:extLst>
      <p:ext uri="{BB962C8B-B14F-4D97-AF65-F5344CB8AC3E}">
        <p14:creationId xmlns:p14="http://schemas.microsoft.com/office/powerpoint/2010/main" val="203211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wright fisher model:</a:t>
            </a:r>
            <a:endParaRPr/>
          </a:p>
          <a:p>
            <a:pPr marL="0" lvl="0" indent="0" algn="l" rtl="0">
              <a:spcBef>
                <a:spcPts val="0"/>
              </a:spcBef>
              <a:spcAft>
                <a:spcPts val="0"/>
              </a:spcAft>
              <a:buNone/>
            </a:pPr>
            <a:r>
              <a:rPr lang="en-US"/>
              <a:t>Non-overlaping generation</a:t>
            </a:r>
            <a:endParaRPr/>
          </a:p>
          <a:p>
            <a:pPr marL="0" lvl="0" indent="0" algn="l" rtl="0">
              <a:spcBef>
                <a:spcPts val="0"/>
              </a:spcBef>
              <a:spcAft>
                <a:spcPts val="0"/>
              </a:spcAft>
              <a:buNone/>
            </a:pPr>
            <a:r>
              <a:rPr lang="en-US"/>
              <a:t>parents are chosen via random sampling with replacement</a:t>
            </a:r>
            <a:endParaRPr/>
          </a:p>
        </p:txBody>
      </p:sp>
      <p:sp>
        <p:nvSpPr>
          <p:cNvPr id="201" name="Google Shape;20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Keep</a:t>
            </a:r>
            <a:r>
              <a:rPr lang="zh-CN" altLang="en-US" dirty="0"/>
              <a:t> </a:t>
            </a:r>
            <a:r>
              <a:rPr lang="en-US" altLang="zh-CN" dirty="0"/>
              <a:t>in</a:t>
            </a:r>
            <a:r>
              <a:rPr lang="zh-CN" altLang="en-US" dirty="0"/>
              <a:t> </a:t>
            </a:r>
            <a:r>
              <a:rPr lang="en-US" altLang="zh-CN" dirty="0"/>
              <a:t>mind:</a:t>
            </a:r>
            <a:r>
              <a:rPr lang="zh-CN" altLang="en-US" dirty="0"/>
              <a:t> </a:t>
            </a:r>
            <a:r>
              <a:rPr lang="en-US" altLang="zh-CN" dirty="0"/>
              <a:t>autosome</a:t>
            </a:r>
            <a:r>
              <a:rPr lang="zh-CN" altLang="en-US" dirty="0"/>
              <a:t> </a:t>
            </a:r>
            <a:r>
              <a:rPr lang="en-US" altLang="zh-CN" dirty="0"/>
              <a:t>VS</a:t>
            </a:r>
            <a:r>
              <a:rPr lang="zh-CN" altLang="en-US" dirty="0"/>
              <a:t> </a:t>
            </a:r>
            <a:r>
              <a:rPr lang="en-US" altLang="zh-CN" dirty="0"/>
              <a:t>X</a:t>
            </a:r>
            <a:endParaRPr dirty="0"/>
          </a:p>
        </p:txBody>
      </p:sp>
      <p:sp>
        <p:nvSpPr>
          <p:cNvPr id="211" name="Google Shape;21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Add example</a:t>
            </a:r>
          </a:p>
        </p:txBody>
      </p:sp>
      <p:sp>
        <p:nvSpPr>
          <p:cNvPr id="4" name="灯片编号占位符 3"/>
          <p:cNvSpPr>
            <a:spLocks noGrp="1"/>
          </p:cNvSpPr>
          <p:nvPr>
            <p:ph type="sldNum" sz="quarter" idx="5"/>
          </p:nvPr>
        </p:nvSpPr>
        <p:spPr/>
        <p:txBody>
          <a:bodyPr/>
          <a:lstStyle/>
          <a:p>
            <a:fld id="{04FE323E-D0B6-4843-81D3-B7B4CA7D509D}" type="slidenum">
              <a:rPr lang="en-US" smtClean="0"/>
              <a:t>20</a:t>
            </a:fld>
            <a:endParaRPr lang="en-US"/>
          </a:p>
        </p:txBody>
      </p:sp>
    </p:spTree>
    <p:extLst>
      <p:ext uri="{BB962C8B-B14F-4D97-AF65-F5344CB8AC3E}">
        <p14:creationId xmlns:p14="http://schemas.microsoft.com/office/powerpoint/2010/main" val="622850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D2BDD-4D3F-D59F-3338-B7491FF9A5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67DC2A-A16A-BEB4-7BF3-38F1C5C3F9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9AB32C-5320-058A-5E05-F54C296CE5C5}"/>
              </a:ext>
            </a:extLst>
          </p:cNvPr>
          <p:cNvSpPr>
            <a:spLocks noGrp="1"/>
          </p:cNvSpPr>
          <p:nvPr>
            <p:ph type="body" idx="1"/>
          </p:nvPr>
        </p:nvSpPr>
        <p:spPr/>
        <p:txBody>
          <a:bodyPr/>
          <a:lstStyle/>
          <a:p>
            <a:r>
              <a:rPr lang="en-US" dirty="0"/>
              <a:t>Add example</a:t>
            </a:r>
          </a:p>
        </p:txBody>
      </p:sp>
      <p:sp>
        <p:nvSpPr>
          <p:cNvPr id="4" name="灯片编号占位符 3">
            <a:extLst>
              <a:ext uri="{FF2B5EF4-FFF2-40B4-BE49-F238E27FC236}">
                <a16:creationId xmlns:a16="http://schemas.microsoft.com/office/drawing/2014/main" id="{EA8CA6C0-F5A4-4C72-B114-A4538595D470}"/>
              </a:ext>
            </a:extLst>
          </p:cNvPr>
          <p:cNvSpPr>
            <a:spLocks noGrp="1"/>
          </p:cNvSpPr>
          <p:nvPr>
            <p:ph type="sldNum" sz="quarter" idx="5"/>
          </p:nvPr>
        </p:nvSpPr>
        <p:spPr/>
        <p:txBody>
          <a:bodyPr/>
          <a:lstStyle/>
          <a:p>
            <a:fld id="{04FE323E-D0B6-4843-81D3-B7B4CA7D509D}" type="slidenum">
              <a:rPr lang="en-US" smtClean="0"/>
              <a:t>22</a:t>
            </a:fld>
            <a:endParaRPr lang="en-US"/>
          </a:p>
        </p:txBody>
      </p:sp>
    </p:spTree>
    <p:extLst>
      <p:ext uri="{BB962C8B-B14F-4D97-AF65-F5344CB8AC3E}">
        <p14:creationId xmlns:p14="http://schemas.microsoft.com/office/powerpoint/2010/main" val="1638039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9" name="Google Shape;2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14B0-856B-BC82-F274-F29A6D0024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B62165-AE77-3D68-97ED-AFB51DC727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7784F1-2585-FAE0-A6CE-28FCEE43BDB8}"/>
              </a:ext>
            </a:extLst>
          </p:cNvPr>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a:extLst>
              <a:ext uri="{FF2B5EF4-FFF2-40B4-BE49-F238E27FC236}">
                <a16:creationId xmlns:a16="http://schemas.microsoft.com/office/drawing/2014/main" id="{82B2728C-0B5D-5FC8-8632-955F858A85D9}"/>
              </a:ext>
            </a:extLst>
          </p:cNvPr>
          <p:cNvSpPr>
            <a:spLocks noGrp="1"/>
          </p:cNvSpPr>
          <p:nvPr>
            <p:ph type="sldNum" sz="quarter" idx="5"/>
          </p:nvPr>
        </p:nvSpPr>
        <p:spPr/>
        <p:txBody>
          <a:bodyPr/>
          <a:lstStyle/>
          <a:p>
            <a:fld id="{04FE323E-D0B6-4843-81D3-B7B4CA7D509D}" type="slidenum">
              <a:rPr lang="en-US" smtClean="0"/>
              <a:t>2</a:t>
            </a:fld>
            <a:endParaRPr lang="en-US"/>
          </a:p>
        </p:txBody>
      </p:sp>
    </p:spTree>
    <p:extLst>
      <p:ext uri="{BB962C8B-B14F-4D97-AF65-F5344CB8AC3E}">
        <p14:creationId xmlns:p14="http://schemas.microsoft.com/office/powerpoint/2010/main" val="206099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99110473e0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199110473e0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5" name="Google Shape;37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p:cNvSpPr>
            <a:spLocks noGrp="1"/>
          </p:cNvSpPr>
          <p:nvPr>
            <p:ph type="sldNum" sz="quarter" idx="5"/>
          </p:nvPr>
        </p:nvSpPr>
        <p:spPr/>
        <p:txBody>
          <a:bodyPr/>
          <a:lstStyle/>
          <a:p>
            <a:fld id="{04FE323E-D0B6-4843-81D3-B7B4CA7D509D}" type="slidenum">
              <a:rPr lang="en-US" smtClean="0"/>
              <a:t>31</a:t>
            </a:fld>
            <a:endParaRPr lang="en-US"/>
          </a:p>
        </p:txBody>
      </p:sp>
    </p:spTree>
    <p:extLst>
      <p:ext uri="{BB962C8B-B14F-4D97-AF65-F5344CB8AC3E}">
        <p14:creationId xmlns:p14="http://schemas.microsoft.com/office/powerpoint/2010/main" val="541427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9a8a0a948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9a8a0a9480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9a8a0a9480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9a8a0a9480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9a8a0a9480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9a8a0a9480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9a8a0a9480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9a8a0a9480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19a8a0a9480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a8a0a9480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a8a0a9480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9a8a0a9480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p:cNvSpPr>
            <a:spLocks noGrp="1"/>
          </p:cNvSpPr>
          <p:nvPr>
            <p:ph type="sldNum" sz="quarter" idx="5"/>
          </p:nvPr>
        </p:nvSpPr>
        <p:spPr/>
        <p:txBody>
          <a:bodyPr/>
          <a:lstStyle/>
          <a:p>
            <a:fld id="{04FE323E-D0B6-4843-81D3-B7B4CA7D509D}" type="slidenum">
              <a:rPr lang="en-US" smtClean="0"/>
              <a:t>3</a:t>
            </a:fld>
            <a:endParaRPr lang="en-US"/>
          </a:p>
        </p:txBody>
      </p:sp>
    </p:spTree>
    <p:extLst>
      <p:ext uri="{BB962C8B-B14F-4D97-AF65-F5344CB8AC3E}">
        <p14:creationId xmlns:p14="http://schemas.microsoft.com/office/powerpoint/2010/main" val="541427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300" dirty="0"/>
              <a:t>Sampling disequilibrium and its consequences in HHR mapping. A model or a natural population is shown on the top left. Each chromosome is conceptualized as a set of LD blocks, where LD is complete within each block but absent between blocks. There are 2 alleles (different colors) within each block (numbered 1–12). When a subset of chromosomes are sampled to found a population, sampling LD can associate non-adjacent LD blocks. For example, if the chromosomes indicated by small black arrows are sampled, the </a:t>
            </a:r>
            <a:r>
              <a:rPr lang="en-CA" sz="1300" dirty="0" err="1"/>
              <a:t>descendents</a:t>
            </a:r>
            <a:r>
              <a:rPr lang="en-CA" sz="1300" dirty="0"/>
              <a:t> would have LD between blocks 1 and 10 (top right). If one allele is then selected (circled in red), alleles at another locus can hitchhike (circled in purple). Because allele frequency between these blocks is changed less, this process could create many seemingly independent “peaks” along a chromosome despite only a subset of peaks containing a selected allele.</a:t>
            </a:r>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37</a:t>
            </a:fld>
            <a:endParaRPr lang="en-US"/>
          </a:p>
        </p:txBody>
      </p:sp>
    </p:spTree>
    <p:extLst>
      <p:ext uri="{BB962C8B-B14F-4D97-AF65-F5344CB8AC3E}">
        <p14:creationId xmlns:p14="http://schemas.microsoft.com/office/powerpoint/2010/main" val="495636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38</a:t>
            </a:fld>
            <a:endParaRPr lang="en-US"/>
          </a:p>
        </p:txBody>
      </p:sp>
    </p:spTree>
    <p:extLst>
      <p:ext uri="{BB962C8B-B14F-4D97-AF65-F5344CB8AC3E}">
        <p14:creationId xmlns:p14="http://schemas.microsoft.com/office/powerpoint/2010/main" val="234668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98101f9ea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98101f9ea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98101f9eaa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98101f9ea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a8a0a9480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9a8a0a9480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0f36fffe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5" name="Google Shape;205;g1a0f36fff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a0f36fffe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a0f36fffe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8101f9eaa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98101f9eaa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98101f9eaa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98101f9ea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98101f9ea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98101f9ea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8101f9eaa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not enough snps </a:t>
            </a:r>
            <a:r>
              <a:rPr lang="en-US" dirty="0" err="1"/>
              <a:t>mncs</a:t>
            </a:r>
            <a:r>
              <a:rPr lang="en-US" dirty="0"/>
              <a:t> up to 3%</a:t>
            </a:r>
            <a:br>
              <a:rPr lang="en-US" dirty="0"/>
            </a:br>
            <a:r>
              <a:rPr lang="en-US" dirty="0"/>
              <a:t>score = </a:t>
            </a:r>
            <a:r>
              <a:rPr lang="en-US" dirty="0" err="1"/>
              <a:t>pvalue</a:t>
            </a:r>
            <a:endParaRPr dirty="0"/>
          </a:p>
        </p:txBody>
      </p:sp>
      <p:sp>
        <p:nvSpPr>
          <p:cNvPr id="265" name="Google Shape;265;g198101f9eaa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cb4cda87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not enough snps mncs up to 3%</a:t>
            </a:r>
            <a:endParaRPr/>
          </a:p>
        </p:txBody>
      </p:sp>
      <p:sp>
        <p:nvSpPr>
          <p:cNvPr id="275" name="Google Shape;275;g18cb4cda8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98101f9eaa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98101f9eaa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98101f9eaa_0_1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not enough snps mncs up to 3%</a:t>
            </a:r>
            <a:endParaRPr/>
          </a:p>
        </p:txBody>
      </p:sp>
      <p:sp>
        <p:nvSpPr>
          <p:cNvPr id="349" name="Google Shape;349;g198101f9eaa_0_1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157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8101f9eaa_0_1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98101f9eaa_0_1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98101f9eaa_0_1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98101f9eaa_0_1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04FE323E-D0B6-4843-81D3-B7B4CA7D509D}" type="slidenum">
              <a:rPr lang="en-US" smtClean="0"/>
              <a:t>58</a:t>
            </a:fld>
            <a:endParaRPr lang="en-US"/>
          </a:p>
        </p:txBody>
      </p:sp>
    </p:spTree>
    <p:extLst>
      <p:ext uri="{BB962C8B-B14F-4D97-AF65-F5344CB8AC3E}">
        <p14:creationId xmlns:p14="http://schemas.microsoft.com/office/powerpoint/2010/main" val="30402118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04FE323E-D0B6-4843-81D3-B7B4CA7D509D}" type="slidenum">
              <a:rPr lang="en-US" smtClean="0"/>
              <a:t>59</a:t>
            </a:fld>
            <a:endParaRPr lang="en-US"/>
          </a:p>
        </p:txBody>
      </p:sp>
    </p:spTree>
    <p:extLst>
      <p:ext uri="{BB962C8B-B14F-4D97-AF65-F5344CB8AC3E}">
        <p14:creationId xmlns:p14="http://schemas.microsoft.com/office/powerpoint/2010/main" val="279592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CA" dirty="0"/>
              <a:t>To understand the processes that lead to, and the mechanisms underlying patterns of, genetic and/or phenotypic diversity revealed by populations across multiple generations.</a:t>
            </a:r>
          </a:p>
          <a:p>
            <a:pPr defTabSz="990752">
              <a:defRPr/>
            </a:pPr>
            <a:endParaRPr lang="en-CA" dirty="0"/>
          </a:p>
          <a:p>
            <a:endParaRPr lang="en-US" dirty="0"/>
          </a:p>
        </p:txBody>
      </p:sp>
      <p:sp>
        <p:nvSpPr>
          <p:cNvPr id="4" name="Slide Number Placeholder 3"/>
          <p:cNvSpPr>
            <a:spLocks noGrp="1"/>
          </p:cNvSpPr>
          <p:nvPr>
            <p:ph type="sldNum" sz="quarter" idx="10"/>
          </p:nvPr>
        </p:nvSpPr>
        <p:spPr/>
        <p:txBody>
          <a:bodyPr/>
          <a:lstStyle/>
          <a:p>
            <a:fld id="{0C332625-F534-4AA3-83A5-C6F3B29C6990}" type="slidenum">
              <a:rPr lang="en-US" smtClean="0"/>
              <a:t>7</a:t>
            </a:fld>
            <a:endParaRPr lang="en-US"/>
          </a:p>
        </p:txBody>
      </p:sp>
    </p:spTree>
    <p:extLst>
      <p:ext uri="{BB962C8B-B14F-4D97-AF65-F5344CB8AC3E}">
        <p14:creationId xmlns:p14="http://schemas.microsoft.com/office/powerpoint/2010/main" val="20191096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a8a0a9480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a8a0a9480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9a8a0a9480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8101f9eaa_0_11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98101f9eaa_0_1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1F8A30F8-8C51-0329-9E92-6A582ABC83D4}"/>
            </a:ext>
          </a:extLst>
        </p:cNvPr>
        <p:cNvGrpSpPr/>
        <p:nvPr/>
      </p:nvGrpSpPr>
      <p:grpSpPr>
        <a:xfrm>
          <a:off x="0" y="0"/>
          <a:ext cx="0" cy="0"/>
          <a:chOff x="0" y="0"/>
          <a:chExt cx="0" cy="0"/>
        </a:xfrm>
      </p:grpSpPr>
      <p:sp>
        <p:nvSpPr>
          <p:cNvPr id="326" name="Google Shape;326;p21:notes">
            <a:extLst>
              <a:ext uri="{FF2B5EF4-FFF2-40B4-BE49-F238E27FC236}">
                <a16:creationId xmlns:a16="http://schemas.microsoft.com/office/drawing/2014/main" id="{316BE883-26F1-9E1C-248C-BB5FAD6C15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1:notes">
            <a:extLst>
              <a:ext uri="{FF2B5EF4-FFF2-40B4-BE49-F238E27FC236}">
                <a16:creationId xmlns:a16="http://schemas.microsoft.com/office/drawing/2014/main" id="{00956B12-CA33-3C07-41E2-ED186C3B6E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2244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40385E24-8DAD-F671-FAC9-2068A1FC21FF}"/>
            </a:ext>
          </a:extLst>
        </p:cNvPr>
        <p:cNvGrpSpPr/>
        <p:nvPr/>
      </p:nvGrpSpPr>
      <p:grpSpPr>
        <a:xfrm>
          <a:off x="0" y="0"/>
          <a:ext cx="0" cy="0"/>
          <a:chOff x="0" y="0"/>
          <a:chExt cx="0" cy="0"/>
        </a:xfrm>
      </p:grpSpPr>
      <p:sp>
        <p:nvSpPr>
          <p:cNvPr id="336" name="Google Shape;336;p22:notes">
            <a:extLst>
              <a:ext uri="{FF2B5EF4-FFF2-40B4-BE49-F238E27FC236}">
                <a16:creationId xmlns:a16="http://schemas.microsoft.com/office/drawing/2014/main" id="{14E5EBF4-B172-4FB0-9EF1-51BDFDD6AA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2:notes">
            <a:extLst>
              <a:ext uri="{FF2B5EF4-FFF2-40B4-BE49-F238E27FC236}">
                <a16:creationId xmlns:a16="http://schemas.microsoft.com/office/drawing/2014/main" id="{79423847-5E8B-446F-FAE0-3B8D96F3AC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7712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F47B26D0-C2D1-7227-F0E7-921353E57AA3}"/>
            </a:ext>
          </a:extLst>
        </p:cNvPr>
        <p:cNvGrpSpPr/>
        <p:nvPr/>
      </p:nvGrpSpPr>
      <p:grpSpPr>
        <a:xfrm>
          <a:off x="0" y="0"/>
          <a:ext cx="0" cy="0"/>
          <a:chOff x="0" y="0"/>
          <a:chExt cx="0" cy="0"/>
        </a:xfrm>
      </p:grpSpPr>
      <p:sp>
        <p:nvSpPr>
          <p:cNvPr id="345" name="Google Shape;345;p24:notes">
            <a:extLst>
              <a:ext uri="{FF2B5EF4-FFF2-40B4-BE49-F238E27FC236}">
                <a16:creationId xmlns:a16="http://schemas.microsoft.com/office/drawing/2014/main" id="{D5C67889-1EDA-EDBE-1B6A-EE793FB62DF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4:notes">
            <a:extLst>
              <a:ext uri="{FF2B5EF4-FFF2-40B4-BE49-F238E27FC236}">
                <a16:creationId xmlns:a16="http://schemas.microsoft.com/office/drawing/2014/main" id="{0C2AD3A4-61B1-B7EA-C6F0-C86A3FF169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609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AF:</a:t>
            </a:r>
            <a:r>
              <a:rPr lang="zh-CN" altLang="en-US" dirty="0"/>
              <a:t> </a:t>
            </a:r>
            <a:r>
              <a:rPr lang="en-US" altLang="zh-CN" dirty="0"/>
              <a:t>selection,</a:t>
            </a:r>
            <a:r>
              <a:rPr lang="zh-CN" altLang="en-US" dirty="0"/>
              <a:t> </a:t>
            </a:r>
            <a:r>
              <a:rPr lang="en-US" altLang="zh-CN" dirty="0"/>
              <a:t>drift,</a:t>
            </a:r>
            <a:r>
              <a:rPr lang="zh-CN" altLang="en-US" dirty="0"/>
              <a:t> </a:t>
            </a:r>
            <a:r>
              <a:rPr lang="en-US" altLang="zh-CN" dirty="0"/>
              <a:t>sampling</a:t>
            </a:r>
            <a:r>
              <a:rPr lang="zh-CN" altLang="en-US" dirty="0"/>
              <a:t> </a:t>
            </a:r>
            <a:r>
              <a:rPr lang="en-US" altLang="zh-CN" dirty="0"/>
              <a:t>error,</a:t>
            </a:r>
            <a:r>
              <a:rPr lang="zh-CN" altLang="en-US" dirty="0"/>
              <a:t> </a:t>
            </a:r>
            <a:r>
              <a:rPr lang="en-US" altLang="zh-CN" dirty="0"/>
              <a:t>sequencing</a:t>
            </a:r>
            <a:r>
              <a:rPr lang="zh-CN" altLang="en-US" dirty="0"/>
              <a:t> </a:t>
            </a:r>
            <a:r>
              <a:rPr lang="en-US" altLang="zh-CN" dirty="0"/>
              <a:t>error</a:t>
            </a:r>
            <a:endParaRPr dirty="0"/>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2C4C6-3DB2-598F-C95B-9AA238CCC7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C40A9B48-7826-471F-DC18-003591A54E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BF0F0DB0-5654-A79C-9D28-E40499F4F786}"/>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48E6BFF2-1A99-FC66-2BDB-99CA32DC7A0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10D8FEC8-534A-2C9E-D29E-CBCC4D6894B7}"/>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8849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DC60B3-04B8-FF3C-C067-DC2A7DCC05C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67BD2AFF-F463-197C-099C-317337228A9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CB88FDA-406C-BF05-A3F1-18BB82A09F16}"/>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048A08B3-D76C-9C9D-8582-8ACA8814CBE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0A84E754-6447-3FF9-3517-26DA56129B55}"/>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119329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E0776E-BD3E-D178-8E3C-8E3CBFCA3E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8BCCBD6-71F6-8F8E-1DE8-4F49EA10F64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5A2172C8-4909-4B2E-2809-C67EB6C1C505}"/>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15FF5FF0-1DB2-D9BD-F4E3-0886ECFC910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DD6C6C34-DC75-0C72-AD73-C2A8A48F1894}"/>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637410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3E6A4-4038-EC2A-E524-4CCBB71F424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AD98FBC-3F56-3891-951E-BE9A6357D8E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B04A7027-38D1-7CE6-1242-2671B8FE056B}"/>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08CA468C-E50F-5A57-0B39-7F7494053C0B}"/>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0F285FD7-1526-73BF-CA0F-C5D06E81ABFB}"/>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208189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4104D-3E4C-01F5-166D-7E08E80589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C20BA3F-EFC3-CBF9-5F16-4D8A3A60B3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5CBAF5-ED6B-885B-54EA-6EFB909438E8}"/>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4821FB31-90FE-5844-33FA-0DFB92579256}"/>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B87BF117-55B7-9489-37C6-8F56E012A9EF}"/>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247222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1EEA2-981E-5276-8D8B-F42F930F9E25}"/>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F2098C84-5DBE-9B1C-1366-8F0E0838D69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BFE3FAB8-620B-CF8C-F6B9-F18A454374F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FC8B1AAC-57FE-E7F3-46AE-4DBDF9CDEDD2}"/>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8C71317E-AC4E-E236-CABD-6EC9D4C5F4C1}"/>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3F00EAC3-09EA-B05B-0DD3-251007E66927}"/>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4277318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918E6-724B-00AA-D12D-638D994D6E3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28EE221-8E7B-8259-B250-C36BF0F3B9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B50FDD-2702-8CC9-9645-750BEE31D56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BB48FB5B-348D-1428-935F-CDD55C5E7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E57E87-A120-F8CC-1BE3-8C0DE9C5E2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B887ED9D-5D95-40F0-FE3C-768599F0040E}"/>
              </a:ext>
            </a:extLst>
          </p:cNvPr>
          <p:cNvSpPr>
            <a:spLocks noGrp="1"/>
          </p:cNvSpPr>
          <p:nvPr>
            <p:ph type="dt" sz="half" idx="10"/>
          </p:nvPr>
        </p:nvSpPr>
        <p:spPr/>
        <p:txBody>
          <a:bodyPr/>
          <a:lstStyle/>
          <a:p>
            <a:r>
              <a:rPr lang="en-US" altLang="zh-CN"/>
              <a:t>2025/03/10</a:t>
            </a:r>
            <a:endParaRPr lang="en-US" altLang="zh-CN" dirty="0"/>
          </a:p>
        </p:txBody>
      </p:sp>
      <p:sp>
        <p:nvSpPr>
          <p:cNvPr id="8" name="页脚占位符 7">
            <a:extLst>
              <a:ext uri="{FF2B5EF4-FFF2-40B4-BE49-F238E27FC236}">
                <a16:creationId xmlns:a16="http://schemas.microsoft.com/office/drawing/2014/main" id="{ADBB694C-2746-458F-6909-3C6AC8DC4F1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9" name="灯片编号占位符 8">
            <a:extLst>
              <a:ext uri="{FF2B5EF4-FFF2-40B4-BE49-F238E27FC236}">
                <a16:creationId xmlns:a16="http://schemas.microsoft.com/office/drawing/2014/main" id="{B778B9A5-D9C8-239D-64BB-79943E4CEE2A}"/>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270545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B0826-4C9B-E17A-FE49-7EDA2904E65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08F46F7F-77BE-01C2-05F6-F14361C69EDE}"/>
              </a:ext>
            </a:extLst>
          </p:cNvPr>
          <p:cNvSpPr>
            <a:spLocks noGrp="1"/>
          </p:cNvSpPr>
          <p:nvPr>
            <p:ph type="dt" sz="half" idx="10"/>
          </p:nvPr>
        </p:nvSpPr>
        <p:spPr/>
        <p:txBody>
          <a:bodyPr/>
          <a:lstStyle/>
          <a:p>
            <a:r>
              <a:rPr lang="en-US" altLang="zh-CN"/>
              <a:t>2025/03/10</a:t>
            </a:r>
            <a:endParaRPr lang="en-US" altLang="zh-CN" dirty="0"/>
          </a:p>
        </p:txBody>
      </p:sp>
      <p:sp>
        <p:nvSpPr>
          <p:cNvPr id="4" name="页脚占位符 3">
            <a:extLst>
              <a:ext uri="{FF2B5EF4-FFF2-40B4-BE49-F238E27FC236}">
                <a16:creationId xmlns:a16="http://schemas.microsoft.com/office/drawing/2014/main" id="{F9641ED1-D69C-BE5A-0C0C-B8B15B9D7E27}"/>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5" name="灯片编号占位符 4">
            <a:extLst>
              <a:ext uri="{FF2B5EF4-FFF2-40B4-BE49-F238E27FC236}">
                <a16:creationId xmlns:a16="http://schemas.microsoft.com/office/drawing/2014/main" id="{287D4C50-B508-7DAA-34FD-413E7319BD44}"/>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120615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B984B66-F4BA-BBF7-B433-8302EED2B7F4}"/>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7A558661-0B27-9559-7EF2-6C276F7C7B32}"/>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4" name="灯片编号占位符 3">
            <a:extLst>
              <a:ext uri="{FF2B5EF4-FFF2-40B4-BE49-F238E27FC236}">
                <a16:creationId xmlns:a16="http://schemas.microsoft.com/office/drawing/2014/main" id="{48153F90-B67D-DDA2-BD4A-DF6973DA08A8}"/>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79425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34654-1683-3245-ADBD-1D9473018D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C33A6C6-EB0F-E8FB-4671-776CAEDC9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67BEBE27-D69C-6978-5F51-8E40D2939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E43017-23C0-5C33-3E80-43162FB06D2C}"/>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9E7497BE-8C16-5916-322B-BB1BA10C5F55}"/>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0158E933-6416-3DB0-BB25-F15BE7B4D5A8}"/>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36841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5CA98-B9C1-43FF-3CF6-73916CC1F1D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314FDC25-CF59-9B9D-037D-83376C6A9E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DD453602-4563-96D5-75A5-0B1E85C396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64E237-E20F-6661-76AA-DB29630085CF}"/>
              </a:ext>
            </a:extLst>
          </p:cNvPr>
          <p:cNvSpPr>
            <a:spLocks noGrp="1"/>
          </p:cNvSpPr>
          <p:nvPr>
            <p:ph type="dt" sz="half" idx="10"/>
          </p:nvPr>
        </p:nvSpPr>
        <p:spPr/>
        <p:txBody>
          <a:bodyPr/>
          <a:lstStyle/>
          <a:p>
            <a:r>
              <a:rPr lang="en-US" altLang="zh-CN"/>
              <a:t>2025/03/10</a:t>
            </a:r>
            <a:endParaRPr lang="en-US" altLang="zh-CN" dirty="0"/>
          </a:p>
        </p:txBody>
      </p:sp>
      <p:sp>
        <p:nvSpPr>
          <p:cNvPr id="6" name="页脚占位符 5">
            <a:extLst>
              <a:ext uri="{FF2B5EF4-FFF2-40B4-BE49-F238E27FC236}">
                <a16:creationId xmlns:a16="http://schemas.microsoft.com/office/drawing/2014/main" id="{EF9BD138-44DD-7530-65A0-25010D8DAB4A}"/>
              </a:ext>
            </a:extLst>
          </p:cNvPr>
          <p:cNvSpPr>
            <a:spLocks noGrp="1"/>
          </p:cNvSpPr>
          <p:nvPr>
            <p:ph type="ftr" sz="quarter" idx="11"/>
          </p:nvPr>
        </p:nvSpPr>
        <p:spPr/>
        <p:txBody>
          <a:body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7" name="灯片编号占位符 6">
            <a:extLst>
              <a:ext uri="{FF2B5EF4-FFF2-40B4-BE49-F238E27FC236}">
                <a16:creationId xmlns:a16="http://schemas.microsoft.com/office/drawing/2014/main" id="{DFCC1A52-5767-1354-1600-191C9CCAFCCF}"/>
              </a:ext>
            </a:extLst>
          </p:cNvPr>
          <p:cNvSpPr>
            <a:spLocks noGrp="1"/>
          </p:cNvSpPr>
          <p:nvPr>
            <p:ph type="sldNum" sz="quarter" idx="12"/>
          </p:nvPr>
        </p:nvSpPr>
        <p:spPr/>
        <p:txBody>
          <a:bodyPr/>
          <a:lstStyle/>
          <a:p>
            <a:fld id="{9A31E271-03AF-4B41-9610-D3284CBE8C5C}" type="slidenum">
              <a:rPr lang="en-US" smtClean="0"/>
              <a:t>‹#›</a:t>
            </a:fld>
            <a:endParaRPr lang="en-US"/>
          </a:p>
        </p:txBody>
      </p:sp>
    </p:spTree>
    <p:extLst>
      <p:ext uri="{BB962C8B-B14F-4D97-AF65-F5344CB8AC3E}">
        <p14:creationId xmlns:p14="http://schemas.microsoft.com/office/powerpoint/2010/main" val="3113278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F2BF07-0B36-6EA5-79A7-817C204AA83A}"/>
              </a:ext>
            </a:extLst>
          </p:cNvPr>
          <p:cNvSpPr>
            <a:spLocks noGrp="1"/>
          </p:cNvSpPr>
          <p:nvPr>
            <p:ph type="title"/>
          </p:nvPr>
        </p:nvSpPr>
        <p:spPr>
          <a:xfrm>
            <a:off x="999640" y="242980"/>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a:extLst>
              <a:ext uri="{FF2B5EF4-FFF2-40B4-BE49-F238E27FC236}">
                <a16:creationId xmlns:a16="http://schemas.microsoft.com/office/drawing/2014/main" id="{795D5343-2976-81A8-5D2D-CF35E81B1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31B59B22-ABC3-532E-5ED0-132623F62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ltLang="zh-CN"/>
              <a:t>2025/03/10</a:t>
            </a:r>
            <a:endParaRPr lang="en-US" altLang="zh-CN" dirty="0"/>
          </a:p>
        </p:txBody>
      </p:sp>
      <p:sp>
        <p:nvSpPr>
          <p:cNvPr id="5" name="页脚占位符 4">
            <a:extLst>
              <a:ext uri="{FF2B5EF4-FFF2-40B4-BE49-F238E27FC236}">
                <a16:creationId xmlns:a16="http://schemas.microsoft.com/office/drawing/2014/main" id="{758040B4-1457-A1BE-D67C-59BADB19D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dirty="0" err="1"/>
              <a:t>Qlife</a:t>
            </a:r>
            <a:r>
              <a:rPr lang="zh-CN" altLang="en-US" dirty="0"/>
              <a:t> </a:t>
            </a:r>
            <a:r>
              <a:rPr lang="en-US" altLang="zh-CN" dirty="0"/>
              <a:t>Quantitative</a:t>
            </a:r>
            <a:r>
              <a:rPr lang="zh-CN" altLang="en-US" dirty="0"/>
              <a:t> </a:t>
            </a:r>
            <a:r>
              <a:rPr lang="en-US" altLang="zh-CN" dirty="0"/>
              <a:t>Biology</a:t>
            </a:r>
            <a:r>
              <a:rPr lang="zh-CN" altLang="en-US" dirty="0"/>
              <a:t> </a:t>
            </a:r>
            <a:r>
              <a:rPr lang="en-US" altLang="zh-CN" dirty="0"/>
              <a:t>Winter</a:t>
            </a:r>
            <a:r>
              <a:rPr lang="zh-CN" altLang="en-US" dirty="0"/>
              <a:t> </a:t>
            </a:r>
            <a:r>
              <a:rPr lang="en-US" altLang="zh-CN" dirty="0"/>
              <a:t>School</a:t>
            </a:r>
            <a:r>
              <a:rPr lang="zh-CN" altLang="en-US" dirty="0"/>
              <a:t> </a:t>
            </a:r>
            <a:r>
              <a:rPr lang="en-US" altLang="zh-CN" dirty="0"/>
              <a:t>2025</a:t>
            </a:r>
          </a:p>
        </p:txBody>
      </p:sp>
      <p:sp>
        <p:nvSpPr>
          <p:cNvPr id="6" name="灯片编号占位符 5">
            <a:extLst>
              <a:ext uri="{FF2B5EF4-FFF2-40B4-BE49-F238E27FC236}">
                <a16:creationId xmlns:a16="http://schemas.microsoft.com/office/drawing/2014/main" id="{33276450-5796-0260-985B-E8CF9E517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31E271-03AF-4B41-9610-D3284CBE8C5C}" type="slidenum">
              <a:rPr lang="en-US" smtClean="0"/>
              <a:t>‹#›</a:t>
            </a:fld>
            <a:endParaRPr lang="en-US"/>
          </a:p>
        </p:txBody>
      </p:sp>
    </p:spTree>
    <p:extLst>
      <p:ext uri="{BB962C8B-B14F-4D97-AF65-F5344CB8AC3E}">
        <p14:creationId xmlns:p14="http://schemas.microsoft.com/office/powerpoint/2010/main" val="3939148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5_31DCB92C.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oi.org/10.1534/g3.117.04334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DC_525A9B5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2F_0.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EA_B85135FE.xm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ran.nexr.com/web/packages/haploReconstruct/index.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08_0.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7_0.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1600200"/>
            <a:ext cx="9144000" cy="2387600"/>
          </a:xfrm>
          <a:noFill/>
          <a:ln>
            <a:noFill/>
          </a:ln>
        </p:spPr>
        <p:txBody>
          <a:bodyPr spcFirstLastPara="1" wrap="square" lIns="91425" tIns="45700" rIns="91425" bIns="45700" anchor="b" anchorCtr="0">
            <a:normAutofit fontScale="90000"/>
          </a:bodyPr>
          <a:lstStyle/>
          <a:p>
            <a:pPr lvl="0"/>
            <a:r>
              <a:rPr lang="en-US" altLang="zh-CN" dirty="0"/>
              <a:t>Simulating</a:t>
            </a:r>
            <a:r>
              <a:rPr lang="zh-CN" altLang="en-US" dirty="0"/>
              <a:t> </a:t>
            </a:r>
            <a:r>
              <a:rPr lang="en-US" altLang="zh-CN" dirty="0"/>
              <a:t>sweeps</a:t>
            </a:r>
            <a:r>
              <a:rPr lang="zh-CN" altLang="en-US" dirty="0"/>
              <a:t> </a:t>
            </a:r>
            <a:r>
              <a:rPr lang="en-US" altLang="zh-CN" dirty="0"/>
              <a:t>and</a:t>
            </a:r>
            <a:r>
              <a:rPr lang="zh-CN" altLang="en-US" dirty="0"/>
              <a:t> </a:t>
            </a:r>
            <a:r>
              <a:rPr lang="en-US" altLang="zh-CN" dirty="0"/>
              <a:t>adaptation</a:t>
            </a:r>
            <a:r>
              <a:rPr lang="zh-CN" altLang="en-US" dirty="0"/>
              <a:t> </a:t>
            </a:r>
            <a:r>
              <a:rPr lang="en-US" altLang="zh-CN" dirty="0"/>
              <a:t>of</a:t>
            </a:r>
            <a:r>
              <a:rPr lang="zh-CN" altLang="en-US" dirty="0"/>
              <a:t> </a:t>
            </a:r>
            <a:r>
              <a:rPr lang="en-US" altLang="zh-CN" dirty="0" err="1"/>
              <a:t>quantitive</a:t>
            </a:r>
            <a:r>
              <a:rPr lang="zh-CN" altLang="en-US" dirty="0"/>
              <a:t> </a:t>
            </a:r>
            <a:r>
              <a:rPr lang="en-US" altLang="zh-CN" dirty="0"/>
              <a:t>traits</a:t>
            </a:r>
            <a:r>
              <a:rPr lang="zh-CN" altLang="en-US" dirty="0"/>
              <a:t> </a:t>
            </a:r>
            <a:r>
              <a:rPr lang="en-US" altLang="zh-CN" dirty="0"/>
              <a:t>in</a:t>
            </a:r>
            <a:r>
              <a:rPr lang="zh-CN" altLang="en-US" dirty="0"/>
              <a:t> </a:t>
            </a:r>
            <a:r>
              <a:rPr lang="en-US" altLang="zh-CN" dirty="0"/>
              <a:t>evolution</a:t>
            </a:r>
            <a:r>
              <a:rPr lang="zh-CN" altLang="en-US" dirty="0"/>
              <a:t> </a:t>
            </a:r>
            <a:r>
              <a:rPr lang="en-US" altLang="zh-CN" dirty="0"/>
              <a:t>experiments</a:t>
            </a:r>
            <a:r>
              <a:rPr lang="zh-CN" altLang="en-US" dirty="0"/>
              <a:t> </a:t>
            </a:r>
            <a:r>
              <a:rPr lang="en-US" altLang="zh-CN" dirty="0"/>
              <a:t>using</a:t>
            </a:r>
            <a:r>
              <a:rPr lang="zh-CN" altLang="en-US" dirty="0"/>
              <a:t> </a:t>
            </a:r>
            <a:r>
              <a:rPr lang="en-US" altLang="zh-CN" dirty="0"/>
              <a:t>SLiM,</a:t>
            </a:r>
            <a:r>
              <a:rPr lang="zh-CN" altLang="en-US" dirty="0"/>
              <a:t> </a:t>
            </a:r>
            <a:r>
              <a:rPr lang="en-US" altLang="zh-CN" dirty="0"/>
              <a:t>part</a:t>
            </a:r>
            <a:r>
              <a:rPr lang="zh-CN" altLang="en-US" dirty="0"/>
              <a:t> </a:t>
            </a:r>
            <a:r>
              <a:rPr lang="en-US" altLang="zh-CN" dirty="0"/>
              <a:t>I</a:t>
            </a:r>
            <a:endParaRPr lang="en-US" dirty="0"/>
          </a:p>
        </p:txBody>
      </p:sp>
      <p:sp>
        <p:nvSpPr>
          <p:cNvPr id="99" name="Google Shape;99;p1"/>
          <p:cNvSpPr txBox="1">
            <a:spLocks noGrp="1"/>
          </p:cNvSpPr>
          <p:nvPr>
            <p:ph type="subTitle" idx="1"/>
          </p:nvPr>
        </p:nvSpPr>
        <p:spPr>
          <a:xfrm>
            <a:off x="1524000" y="3602038"/>
            <a:ext cx="9144000" cy="1655762"/>
          </a:xfrm>
          <a:noFill/>
          <a:ln>
            <a:noFill/>
          </a:ln>
        </p:spPr>
        <p:txBody>
          <a:bodyPr spcFirstLastPara="1" wrap="square" lIns="91425" tIns="45700" rIns="91425" bIns="45700" anchor="ctr" anchorCtr="0">
            <a:normAutofit/>
          </a:bodyPr>
          <a:lstStyle/>
          <a:p>
            <a:pPr lvl="0"/>
            <a:r>
              <a:rPr lang="en-US" dirty="0"/>
              <a:t>Changyi Xiao &amp; Neda Barghi</a:t>
            </a:r>
          </a:p>
        </p:txBody>
      </p:sp>
      <p:sp>
        <p:nvSpPr>
          <p:cNvPr id="5" name="页脚占位符 4">
            <a:extLst>
              <a:ext uri="{FF2B5EF4-FFF2-40B4-BE49-F238E27FC236}">
                <a16:creationId xmlns:a16="http://schemas.microsoft.com/office/drawing/2014/main" id="{11A3684C-8C52-187F-81C1-AE220603AA5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B40A82BD-3E61-B0AE-605A-007E97A68F04}"/>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a:t>
            </a:fld>
            <a:endParaRPr lang="en-US"/>
          </a:p>
        </p:txBody>
      </p:sp>
      <p:sp>
        <p:nvSpPr>
          <p:cNvPr id="3" name="页脚占位符 4">
            <a:extLst>
              <a:ext uri="{FF2B5EF4-FFF2-40B4-BE49-F238E27FC236}">
                <a16:creationId xmlns:a16="http://schemas.microsoft.com/office/drawing/2014/main" id="{5CCA1438-CBBD-A495-23B9-3ECD3A3B55E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F14ABB2-B58F-36AB-F521-A8BC1CE5C28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B23E9-32ED-290C-22A6-08FD0FDC0F8D}"/>
              </a:ext>
            </a:extLst>
          </p:cNvPr>
          <p:cNvSpPr>
            <a:spLocks noGrp="1"/>
          </p:cNvSpPr>
          <p:nvPr>
            <p:ph type="title"/>
          </p:nvPr>
        </p:nvSpPr>
        <p:spPr>
          <a:xfrm>
            <a:off x="999640" y="242980"/>
            <a:ext cx="10515600" cy="1325563"/>
          </a:xfrm>
        </p:spPr>
        <p:txBody>
          <a:bodyPr/>
          <a:lstStyle/>
          <a:p>
            <a:r>
              <a:rPr lang="en-US" dirty="0"/>
              <a:t>Experimental</a:t>
            </a:r>
            <a:r>
              <a:rPr lang="zh-CN" altLang="en-US" dirty="0"/>
              <a:t> </a:t>
            </a:r>
            <a:r>
              <a:rPr lang="en-US" altLang="zh-CN" dirty="0"/>
              <a:t>Design</a:t>
            </a:r>
            <a:endParaRPr lang="en-US" dirty="0"/>
          </a:p>
        </p:txBody>
      </p:sp>
      <p:sp>
        <p:nvSpPr>
          <p:cNvPr id="4" name="页脚占位符 3">
            <a:extLst>
              <a:ext uri="{FF2B5EF4-FFF2-40B4-BE49-F238E27FC236}">
                <a16:creationId xmlns:a16="http://schemas.microsoft.com/office/drawing/2014/main" id="{7018A928-BAAC-2A49-520A-7EB7CF19739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2C1179B1-1CB7-01B0-EB45-4998E6BB381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10</a:t>
            </a:fld>
            <a:endParaRPr lang="en-US"/>
          </a:p>
        </p:txBody>
      </p:sp>
      <p:pic>
        <p:nvPicPr>
          <p:cNvPr id="5" name="图片 4" descr="图形用户界面&#10;&#10;描述已自动生成">
            <a:extLst>
              <a:ext uri="{FF2B5EF4-FFF2-40B4-BE49-F238E27FC236}">
                <a16:creationId xmlns:a16="http://schemas.microsoft.com/office/drawing/2014/main" id="{B6F7558D-4D66-0B24-E5BC-D85C20D439D8}"/>
              </a:ext>
            </a:extLst>
          </p:cNvPr>
          <p:cNvPicPr>
            <a:picLocks noChangeAspect="1"/>
          </p:cNvPicPr>
          <p:nvPr/>
        </p:nvPicPr>
        <p:blipFill>
          <a:blip r:embed="rId2"/>
          <a:srcRect t="7159" r="16455" b="8594"/>
          <a:stretch/>
        </p:blipFill>
        <p:spPr>
          <a:xfrm>
            <a:off x="1676400" y="1009716"/>
            <a:ext cx="7833028" cy="5529196"/>
          </a:xfrm>
          <a:prstGeom prst="rect">
            <a:avLst/>
          </a:prstGeom>
        </p:spPr>
      </p:pic>
      <p:sp>
        <p:nvSpPr>
          <p:cNvPr id="7" name="页脚占位符 4">
            <a:extLst>
              <a:ext uri="{FF2B5EF4-FFF2-40B4-BE49-F238E27FC236}">
                <a16:creationId xmlns:a16="http://schemas.microsoft.com/office/drawing/2014/main" id="{AA9041D9-BAA4-B683-2949-9D50DCFE1AC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日期占位符 10">
            <a:extLst>
              <a:ext uri="{FF2B5EF4-FFF2-40B4-BE49-F238E27FC236}">
                <a16:creationId xmlns:a16="http://schemas.microsoft.com/office/drawing/2014/main" id="{7B5DA604-C276-2D45-2566-68ED045B3ECD}"/>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200324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96A14-4CA4-9648-BE2B-FBF2D9693DE1}"/>
              </a:ext>
            </a:extLst>
          </p:cNvPr>
          <p:cNvSpPr>
            <a:spLocks noGrp="1"/>
          </p:cNvSpPr>
          <p:nvPr>
            <p:ph type="title"/>
          </p:nvPr>
        </p:nvSpPr>
        <p:spPr>
          <a:xfrm>
            <a:off x="999640" y="242980"/>
            <a:ext cx="10515600" cy="1325563"/>
          </a:xfrm>
        </p:spPr>
        <p:txBody>
          <a:bodyPr/>
          <a:lstStyle/>
          <a:p>
            <a:r>
              <a:rPr lang="en-US" altLang="zh-CN" dirty="0"/>
              <a:t>Protocol</a:t>
            </a:r>
            <a:endParaRPr lang="en-US" dirty="0"/>
          </a:p>
        </p:txBody>
      </p:sp>
      <p:sp>
        <p:nvSpPr>
          <p:cNvPr id="4" name="页脚占位符 3">
            <a:extLst>
              <a:ext uri="{FF2B5EF4-FFF2-40B4-BE49-F238E27FC236}">
                <a16:creationId xmlns:a16="http://schemas.microsoft.com/office/drawing/2014/main" id="{D528DCB6-C055-446F-73D0-753D3F3A920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65DCB9FF-CF90-E7BC-77A6-EC9C1871F7B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11</a:t>
            </a:fld>
            <a:endParaRPr lang="en-US"/>
          </a:p>
        </p:txBody>
      </p:sp>
      <p:graphicFrame>
        <p:nvGraphicFramePr>
          <p:cNvPr id="7" name="图示 6">
            <a:extLst>
              <a:ext uri="{FF2B5EF4-FFF2-40B4-BE49-F238E27FC236}">
                <a16:creationId xmlns:a16="http://schemas.microsoft.com/office/drawing/2014/main" id="{777D47D4-EE1A-6889-BC11-58DEF48178A6}"/>
              </a:ext>
            </a:extLst>
          </p:cNvPr>
          <p:cNvGraphicFramePr/>
          <p:nvPr>
            <p:extLst>
              <p:ext uri="{D42A27DB-BD31-4B8C-83A1-F6EECF244321}">
                <p14:modId xmlns:p14="http://schemas.microsoft.com/office/powerpoint/2010/main" val="388261526"/>
              </p:ext>
            </p:extLst>
          </p:nvPr>
        </p:nvGraphicFramePr>
        <p:xfrm>
          <a:off x="775064" y="1184366"/>
          <a:ext cx="10578736" cy="4080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框 2">
            <a:extLst>
              <a:ext uri="{FF2B5EF4-FFF2-40B4-BE49-F238E27FC236}">
                <a16:creationId xmlns:a16="http://schemas.microsoft.com/office/drawing/2014/main" id="{62DA813F-9763-15A4-C75A-E46377D9E977}"/>
              </a:ext>
            </a:extLst>
          </p:cNvPr>
          <p:cNvSpPr txBox="1"/>
          <p:nvPr/>
        </p:nvSpPr>
        <p:spPr>
          <a:xfrm>
            <a:off x="775064" y="4241073"/>
            <a:ext cx="12366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PCA</a:t>
            </a:r>
          </a:p>
        </p:txBody>
      </p:sp>
      <p:sp>
        <p:nvSpPr>
          <p:cNvPr id="6" name="文本框 5">
            <a:extLst>
              <a:ext uri="{FF2B5EF4-FFF2-40B4-BE49-F238E27FC236}">
                <a16:creationId xmlns:a16="http://schemas.microsoft.com/office/drawing/2014/main" id="{044A5948-9FB0-890A-DDB3-862E907F7E9D}"/>
              </a:ext>
            </a:extLst>
          </p:cNvPr>
          <p:cNvSpPr txBox="1"/>
          <p:nvPr/>
        </p:nvSpPr>
        <p:spPr>
          <a:xfrm>
            <a:off x="3046912" y="4241073"/>
            <a:ext cx="12366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Drift</a:t>
            </a:r>
          </a:p>
        </p:txBody>
      </p:sp>
      <p:sp>
        <p:nvSpPr>
          <p:cNvPr id="8" name="文本框 2">
            <a:extLst>
              <a:ext uri="{FF2B5EF4-FFF2-40B4-BE49-F238E27FC236}">
                <a16:creationId xmlns:a16="http://schemas.microsoft.com/office/drawing/2014/main" id="{62DA813F-9763-15A4-C75A-E46377D9E977}"/>
              </a:ext>
            </a:extLst>
          </p:cNvPr>
          <p:cNvSpPr txBox="1"/>
          <p:nvPr/>
        </p:nvSpPr>
        <p:spPr>
          <a:xfrm>
            <a:off x="5257800" y="4111283"/>
            <a:ext cx="17526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Chisq-test</a:t>
            </a:r>
          </a:p>
          <a:p>
            <a:pPr marL="285750" indent="-285750">
              <a:buFont typeface="Arial" panose="020B0604020202020204" pitchFamily="34" charset="0"/>
              <a:buChar char="•"/>
            </a:pPr>
            <a:r>
              <a:rPr lang="en-US" dirty="0"/>
              <a:t>CMH-test</a:t>
            </a:r>
          </a:p>
        </p:txBody>
      </p:sp>
      <p:sp>
        <p:nvSpPr>
          <p:cNvPr id="9" name="文本框 2">
            <a:extLst>
              <a:ext uri="{FF2B5EF4-FFF2-40B4-BE49-F238E27FC236}">
                <a16:creationId xmlns:a16="http://schemas.microsoft.com/office/drawing/2014/main" id="{69DBB3DB-4868-C42E-4476-85ACC56ABEEF}"/>
              </a:ext>
            </a:extLst>
          </p:cNvPr>
          <p:cNvSpPr txBox="1"/>
          <p:nvPr/>
        </p:nvSpPr>
        <p:spPr>
          <a:xfrm>
            <a:off x="7499168" y="4111283"/>
            <a:ext cx="175260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Allele frequency correlation</a:t>
            </a:r>
          </a:p>
        </p:txBody>
      </p:sp>
      <p:sp>
        <p:nvSpPr>
          <p:cNvPr id="10" name="文本框 2">
            <a:extLst>
              <a:ext uri="{FF2B5EF4-FFF2-40B4-BE49-F238E27FC236}">
                <a16:creationId xmlns:a16="http://schemas.microsoft.com/office/drawing/2014/main" id="{264C99EC-E2D9-A19C-68AD-F4A066DA6CDD}"/>
              </a:ext>
            </a:extLst>
          </p:cNvPr>
          <p:cNvSpPr txBox="1"/>
          <p:nvPr/>
        </p:nvSpPr>
        <p:spPr>
          <a:xfrm>
            <a:off x="9740536" y="4096600"/>
            <a:ext cx="175260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Selection coefficient</a:t>
            </a:r>
          </a:p>
        </p:txBody>
      </p:sp>
      <p:sp>
        <p:nvSpPr>
          <p:cNvPr id="15" name="日期占位符 14">
            <a:extLst>
              <a:ext uri="{FF2B5EF4-FFF2-40B4-BE49-F238E27FC236}">
                <a16:creationId xmlns:a16="http://schemas.microsoft.com/office/drawing/2014/main" id="{BA88895B-43AB-00D5-F8A7-14525292D1E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69284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Quality control</a:t>
            </a:r>
          </a:p>
        </p:txBody>
      </p:sp>
      <p:sp>
        <p:nvSpPr>
          <p:cNvPr id="145" name="Google Shape;145;p5"/>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lnSpcReduction="10000"/>
          </a:bodyPr>
          <a:lstStyle/>
          <a:p>
            <a:pPr lvl="0"/>
            <a:r>
              <a:rPr lang="en-US" dirty="0"/>
              <a:t>Make sure the SNPs you are tracking are reliable.</a:t>
            </a:r>
          </a:p>
          <a:p>
            <a:pPr lvl="0"/>
            <a:endParaRPr lang="en-US" dirty="0"/>
          </a:p>
          <a:p>
            <a:pPr lvl="0"/>
            <a:r>
              <a:rPr lang="en-US" dirty="0"/>
              <a:t>Good alignment: </a:t>
            </a:r>
          </a:p>
          <a:p>
            <a:pPr lvl="1"/>
            <a:r>
              <a:rPr lang="en-US" dirty="0"/>
              <a:t>mapping quality</a:t>
            </a:r>
            <a:r>
              <a:rPr lang="en-US" altLang="zh-CN" dirty="0"/>
              <a:t> (read) </a:t>
            </a:r>
            <a:endParaRPr lang="en-US" dirty="0"/>
          </a:p>
          <a:p>
            <a:pPr lvl="1"/>
            <a:r>
              <a:rPr lang="en-US" dirty="0"/>
              <a:t>base quality</a:t>
            </a:r>
            <a:r>
              <a:rPr lang="en-US" altLang="zh-CN" dirty="0"/>
              <a:t> (position)</a:t>
            </a:r>
            <a:endParaRPr lang="en-US" dirty="0"/>
          </a:p>
          <a:p>
            <a:pPr lvl="1"/>
            <a:r>
              <a:rPr lang="en-US" dirty="0"/>
              <a:t>proper paired</a:t>
            </a:r>
            <a:r>
              <a:rPr lang="en-US" altLang="zh-CN" dirty="0"/>
              <a:t> (read)</a:t>
            </a:r>
            <a:endParaRPr lang="en-US" dirty="0"/>
          </a:p>
          <a:p>
            <a:pPr lvl="1"/>
            <a:endParaRPr lang="en-US" dirty="0"/>
          </a:p>
          <a:p>
            <a:pPr lvl="0"/>
            <a:r>
              <a:rPr lang="en-US" dirty="0"/>
              <a:t>Reliable AF estimation:</a:t>
            </a:r>
          </a:p>
          <a:p>
            <a:pPr lvl="1"/>
            <a:r>
              <a:rPr lang="en-US" dirty="0"/>
              <a:t>Coverage</a:t>
            </a:r>
          </a:p>
          <a:p>
            <a:pPr lvl="1"/>
            <a:r>
              <a:rPr lang="en-US" altLang="zh-CN" dirty="0"/>
              <a:t>Low frequency variants</a:t>
            </a:r>
            <a:endParaRPr lang="en-US" dirty="0"/>
          </a:p>
        </p:txBody>
      </p:sp>
      <p:sp>
        <p:nvSpPr>
          <p:cNvPr id="5" name="页脚占位符 4">
            <a:extLst>
              <a:ext uri="{FF2B5EF4-FFF2-40B4-BE49-F238E27FC236}">
                <a16:creationId xmlns:a16="http://schemas.microsoft.com/office/drawing/2014/main" id="{C12CAB4A-E8DF-2661-C4CB-A0C6FA61E841}"/>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7D88558F-1CD2-5A37-C6B2-8B85A3DCDA3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12</a:t>
            </a:fld>
            <a:endParaRPr lang="en-US"/>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91A6E7B-B5E8-DFB7-D803-A0DAF9D7B139}"/>
                  </a:ext>
                </a:extLst>
              </p:cNvPr>
              <p:cNvSpPr txBox="1"/>
              <p:nvPr/>
            </p:nvSpPr>
            <p:spPr>
              <a:xfrm>
                <a:off x="5652941" y="4762499"/>
                <a:ext cx="3824434" cy="9253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rgbClr val="C00000"/>
                          </a:solidFill>
                          <a:latin typeface="Cambria Math" panose="02040503050406030204" pitchFamily="18" charset="0"/>
                        </a:rPr>
                        <m:t>𝐴𝐹</m:t>
                      </m:r>
                      <m:r>
                        <a:rPr lang="en-US" altLang="zh-CN" sz="3200" b="0" i="1" smtClean="0">
                          <a:solidFill>
                            <a:srgbClr val="C00000"/>
                          </a:solidFill>
                          <a:latin typeface="Cambria Math" panose="02040503050406030204" pitchFamily="18" charset="0"/>
                        </a:rPr>
                        <m:t>= </m:t>
                      </m:r>
                      <m:f>
                        <m:fPr>
                          <m:ctrlPr>
                            <a:rPr lang="en-US" sz="3200" i="1" smtClean="0">
                              <a:solidFill>
                                <a:srgbClr val="C00000"/>
                              </a:solidFill>
                              <a:latin typeface="Cambria Math" panose="02040503050406030204" pitchFamily="18" charset="0"/>
                            </a:rPr>
                          </m:ctrlPr>
                        </m:fPr>
                        <m:num>
                          <m:r>
                            <a:rPr lang="en-US" altLang="zh-CN" sz="3200" b="0" i="1" smtClean="0">
                              <a:solidFill>
                                <a:srgbClr val="C00000"/>
                              </a:solidFill>
                              <a:latin typeface="Cambria Math" panose="02040503050406030204" pitchFamily="18" charset="0"/>
                            </a:rPr>
                            <m:t>𝐴𝐷</m:t>
                          </m:r>
                        </m:num>
                        <m:den>
                          <m:r>
                            <a:rPr lang="en-US" altLang="zh-CN" sz="3200" b="0" i="1" smtClean="0">
                              <a:solidFill>
                                <a:srgbClr val="C00000"/>
                              </a:solidFill>
                              <a:latin typeface="Cambria Math" panose="02040503050406030204" pitchFamily="18" charset="0"/>
                            </a:rPr>
                            <m:t>𝐶𝑂𝑉</m:t>
                          </m:r>
                        </m:den>
                      </m:f>
                    </m:oMath>
                  </m:oMathPara>
                </a14:m>
                <a:endParaRPr lang="en-US" sz="3200" dirty="0">
                  <a:solidFill>
                    <a:srgbClr val="C00000"/>
                  </a:solidFill>
                </a:endParaRPr>
              </a:p>
            </p:txBody>
          </p:sp>
        </mc:Choice>
        <mc:Fallback xmlns="">
          <p:sp>
            <p:nvSpPr>
              <p:cNvPr id="2" name="文本框 1">
                <a:extLst>
                  <a:ext uri="{FF2B5EF4-FFF2-40B4-BE49-F238E27FC236}">
                    <a16:creationId xmlns:a16="http://schemas.microsoft.com/office/drawing/2014/main" id="{791A6E7B-B5E8-DFB7-D803-A0DAF9D7B139}"/>
                  </a:ext>
                </a:extLst>
              </p:cNvPr>
              <p:cNvSpPr txBox="1">
                <a:spLocks noRot="1" noChangeAspect="1" noMove="1" noResize="1" noEditPoints="1" noAdjustHandles="1" noChangeArrowheads="1" noChangeShapeType="1" noTextEdit="1"/>
              </p:cNvSpPr>
              <p:nvPr/>
            </p:nvSpPr>
            <p:spPr>
              <a:xfrm>
                <a:off x="5652941" y="4762499"/>
                <a:ext cx="3824434" cy="925382"/>
              </a:xfrm>
              <a:prstGeom prst="rect">
                <a:avLst/>
              </a:prstGeom>
              <a:blipFill>
                <a:blip r:embed="rId3"/>
                <a:stretch>
                  <a:fillRect b="-13514"/>
                </a:stretch>
              </a:blipFill>
            </p:spPr>
            <p:txBody>
              <a:bodyPr/>
              <a:lstStyle/>
              <a:p>
                <a:r>
                  <a:rPr lang="en-US">
                    <a:noFill/>
                  </a:rPr>
                  <a:t> </a:t>
                </a:r>
              </a:p>
            </p:txBody>
          </p:sp>
        </mc:Fallback>
      </mc:AlternateContent>
      <p:sp>
        <p:nvSpPr>
          <p:cNvPr id="3" name="页脚占位符 4">
            <a:extLst>
              <a:ext uri="{FF2B5EF4-FFF2-40B4-BE49-F238E27FC236}">
                <a16:creationId xmlns:a16="http://schemas.microsoft.com/office/drawing/2014/main" id="{E9245B4A-06FD-DEF8-7F28-508499AD4E6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CD721DF8-494C-B1FA-7DC9-E4C6F65F9B5D}"/>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Quality control: PCA</a:t>
            </a:r>
          </a:p>
        </p:txBody>
      </p:sp>
      <p:sp>
        <p:nvSpPr>
          <p:cNvPr id="174" name="Google Shape;174;p6"/>
          <p:cNvSpPr txBox="1">
            <a:spLocks noGrp="1"/>
          </p:cNvSpPr>
          <p:nvPr>
            <p:ph idx="1"/>
          </p:nvPr>
        </p:nvSpPr>
        <p:spPr>
          <a:xfrm>
            <a:off x="838200" y="1825625"/>
            <a:ext cx="6529251" cy="4351338"/>
          </a:xfrm>
          <a:noFill/>
          <a:ln>
            <a:noFill/>
          </a:ln>
        </p:spPr>
        <p:txBody>
          <a:bodyPr spcFirstLastPara="1" wrap="square" lIns="91425" tIns="45700" rIns="91425" bIns="45700" anchor="ctr" anchorCtr="0">
            <a:normAutofit/>
          </a:bodyPr>
          <a:lstStyle/>
          <a:p>
            <a:pPr lvl="0"/>
            <a:r>
              <a:rPr lang="en-US" sz="2000" dirty="0"/>
              <a:t>Check the clustering of your samples with a PCA on transformed frequencies</a:t>
            </a:r>
          </a:p>
          <a:p>
            <a:pPr lvl="0"/>
            <a:r>
              <a:rPr lang="en-US" sz="2000" dirty="0"/>
              <a:t>Does the samples’ name match?</a:t>
            </a:r>
          </a:p>
          <a:p>
            <a:pPr lvl="0"/>
            <a:r>
              <a:rPr lang="en-US" sz="2000" dirty="0"/>
              <a:t>Is there any contamination in the sample?</a:t>
            </a:r>
          </a:p>
          <a:p>
            <a:pPr lvl="0"/>
            <a:r>
              <a:rPr lang="en-US" sz="2000" dirty="0"/>
              <a:t>Is there other unexpected pattern?</a:t>
            </a:r>
          </a:p>
          <a:p>
            <a:pPr lvl="0"/>
            <a:endParaRPr lang="en-US" sz="2000" dirty="0"/>
          </a:p>
          <a:p>
            <a:pPr lvl="0"/>
            <a:r>
              <a:rPr lang="en-US" sz="2000" dirty="0"/>
              <a:t>We transform the frequencies to normalize AFC: SNPs with AF closer to 0 or 1 are expected to change less</a:t>
            </a:r>
          </a:p>
        </p:txBody>
      </p:sp>
      <p:sp>
        <p:nvSpPr>
          <p:cNvPr id="4" name="页脚占位符 3">
            <a:extLst>
              <a:ext uri="{FF2B5EF4-FFF2-40B4-BE49-F238E27FC236}">
                <a16:creationId xmlns:a16="http://schemas.microsoft.com/office/drawing/2014/main" id="{BA0AAD8D-DBD4-DAE6-A1B2-3F08183B16F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0ACAE63A-5581-B9C9-2EB3-C0F38E8F52A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13</a:t>
            </a:fld>
            <a:endParaRPr lang="en-US"/>
          </a:p>
        </p:txBody>
      </p:sp>
      <p:pic>
        <p:nvPicPr>
          <p:cNvPr id="178" name="Google Shape;178;p6"/>
          <p:cNvPicPr preferRelativeResize="0"/>
          <p:nvPr/>
        </p:nvPicPr>
        <p:blipFill>
          <a:blip r:embed="rId3">
            <a:clrChange>
              <a:clrFrom>
                <a:srgbClr val="FFFFFF"/>
              </a:clrFrom>
              <a:clrTo>
                <a:srgbClr val="FFFFFF">
                  <a:alpha val="0"/>
                </a:srgbClr>
              </a:clrTo>
            </a:clrChange>
            <a:alphaModFix/>
          </a:blip>
          <a:stretch>
            <a:fillRect/>
          </a:stretch>
        </p:blipFill>
        <p:spPr>
          <a:xfrm>
            <a:off x="7669450" y="1901095"/>
            <a:ext cx="4108003" cy="3985975"/>
          </a:xfrm>
          <a:prstGeom prst="rect">
            <a:avLst/>
          </a:prstGeom>
          <a:noFill/>
          <a:ln>
            <a:noFill/>
          </a:ln>
        </p:spPr>
      </p:pic>
      <p:sp>
        <p:nvSpPr>
          <p:cNvPr id="179" name="Google Shape;179;p6"/>
          <p:cNvSpPr/>
          <p:nvPr/>
        </p:nvSpPr>
        <p:spPr>
          <a:xfrm>
            <a:off x="10180603" y="3935166"/>
            <a:ext cx="247200" cy="247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页脚占位符 4">
            <a:extLst>
              <a:ext uri="{FF2B5EF4-FFF2-40B4-BE49-F238E27FC236}">
                <a16:creationId xmlns:a16="http://schemas.microsoft.com/office/drawing/2014/main" id="{A0C2740A-ED25-EEE7-23B0-AD93DC99EF5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75124EA3-F46C-8BD8-09A1-9297030FB6EE}"/>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lgn="l"/>
            <a:r>
              <a:rPr lang="en-US" dirty="0"/>
              <a:t>Hands on: QC</a:t>
            </a:r>
          </a:p>
        </p:txBody>
      </p:sp>
      <p:sp>
        <p:nvSpPr>
          <p:cNvPr id="4" name="页脚占位符 3">
            <a:extLst>
              <a:ext uri="{FF2B5EF4-FFF2-40B4-BE49-F238E27FC236}">
                <a16:creationId xmlns:a16="http://schemas.microsoft.com/office/drawing/2014/main" id="{1FCE2B9B-5BCF-D2CC-01D3-6403B52A3D5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04F19C5-2BCA-6F81-8E0F-2F020189439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14</a:t>
            </a:fld>
            <a:endParaRPr lang="en-US"/>
          </a:p>
        </p:txBody>
      </p:sp>
      <p:sp>
        <p:nvSpPr>
          <p:cNvPr id="188" name="Google Shape;188;p7"/>
          <p:cNvSpPr txBox="1"/>
          <p:nvPr/>
        </p:nvSpPr>
        <p:spPr>
          <a:xfrm>
            <a:off x="1874100" y="4867275"/>
            <a:ext cx="8217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What is your expectation in the PCA results?</a:t>
            </a:r>
            <a:endParaRPr sz="3200" b="1">
              <a:latin typeface="Times New Roman"/>
              <a:ea typeface="Times New Roman"/>
              <a:cs typeface="Times New Roman"/>
              <a:sym typeface="Times New Roman"/>
            </a:endParaRPr>
          </a:p>
        </p:txBody>
      </p:sp>
      <p:pic>
        <p:nvPicPr>
          <p:cNvPr id="189" name="Google Shape;189;p7"/>
          <p:cNvPicPr preferRelativeResize="0"/>
          <p:nvPr/>
        </p:nvPicPr>
        <p:blipFill>
          <a:blip r:embed="rId3">
            <a:clrChange>
              <a:clrFrom>
                <a:srgbClr val="FFFFFF"/>
              </a:clrFrom>
              <a:clrTo>
                <a:srgbClr val="FFFFFF">
                  <a:alpha val="0"/>
                </a:srgbClr>
              </a:clrTo>
            </a:clrChange>
            <a:alphaModFix/>
          </a:blip>
          <a:stretch>
            <a:fillRect/>
          </a:stretch>
        </p:blipFill>
        <p:spPr>
          <a:xfrm>
            <a:off x="6227776" y="410469"/>
            <a:ext cx="5527651" cy="4361947"/>
          </a:xfrm>
          <a:prstGeom prst="rect">
            <a:avLst/>
          </a:prstGeom>
          <a:noFill/>
          <a:ln>
            <a:noFill/>
          </a:ln>
        </p:spPr>
      </p:pic>
      <p:sp>
        <p:nvSpPr>
          <p:cNvPr id="2" name="页脚占位符 4">
            <a:extLst>
              <a:ext uri="{FF2B5EF4-FFF2-40B4-BE49-F238E27FC236}">
                <a16:creationId xmlns:a16="http://schemas.microsoft.com/office/drawing/2014/main" id="{65188D5A-1B8C-6E23-8FAE-882385C03F2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1F3CDA7C-B3EC-2E11-65CF-5C0FBFB63C6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ED646-372F-0C55-590D-BB03BA89554B}"/>
              </a:ext>
            </a:extLst>
          </p:cNvPr>
          <p:cNvSpPr>
            <a:spLocks noGrp="1"/>
          </p:cNvSpPr>
          <p:nvPr>
            <p:ph type="title"/>
          </p:nvPr>
        </p:nvSpPr>
        <p:spPr>
          <a:xfrm>
            <a:off x="999640" y="242980"/>
            <a:ext cx="10515600" cy="1325563"/>
          </a:xfrm>
        </p:spPr>
        <p:txBody>
          <a:bodyPr/>
          <a:lstStyle/>
          <a:p>
            <a:r>
              <a:rPr lang="en-US" altLang="zh-CN" dirty="0"/>
              <a:t>Allele</a:t>
            </a:r>
            <a:r>
              <a:rPr lang="zh-CN" altLang="en-US" dirty="0"/>
              <a:t> </a:t>
            </a:r>
            <a:r>
              <a:rPr lang="en-US" altLang="zh-CN" dirty="0"/>
              <a:t>frequency</a:t>
            </a:r>
            <a:r>
              <a:rPr lang="zh-CN" altLang="en-US" dirty="0"/>
              <a:t> </a:t>
            </a:r>
            <a:r>
              <a:rPr lang="en-US" altLang="zh-CN" dirty="0"/>
              <a:t>can</a:t>
            </a:r>
            <a:r>
              <a:rPr lang="zh-CN" altLang="en-US" dirty="0"/>
              <a:t> </a:t>
            </a:r>
            <a:r>
              <a:rPr lang="en-US" altLang="zh-CN" dirty="0"/>
              <a:t>change</a:t>
            </a:r>
            <a:r>
              <a:rPr lang="zh-CN" altLang="en-US" dirty="0"/>
              <a:t> </a:t>
            </a:r>
            <a:r>
              <a:rPr lang="en-US" altLang="zh-CN" dirty="0"/>
              <a:t>other</a:t>
            </a:r>
            <a:r>
              <a:rPr lang="zh-CN" altLang="en-US" dirty="0"/>
              <a:t> </a:t>
            </a:r>
            <a:r>
              <a:rPr lang="en-US" altLang="zh-CN" dirty="0"/>
              <a:t>than</a:t>
            </a:r>
            <a:r>
              <a:rPr lang="zh-CN" altLang="en-US" dirty="0"/>
              <a:t> </a:t>
            </a:r>
            <a:r>
              <a:rPr lang="en-US" altLang="zh-CN" dirty="0"/>
              <a:t>selection-- </a:t>
            </a:r>
            <a:r>
              <a:rPr lang="en-US" u="sng" dirty="0"/>
              <a:t>Genetic Drift</a:t>
            </a:r>
          </a:p>
        </p:txBody>
      </p:sp>
      <p:sp>
        <p:nvSpPr>
          <p:cNvPr id="3" name="Inhaltsplatzhalter 2">
            <a:extLst>
              <a:ext uri="{FF2B5EF4-FFF2-40B4-BE49-F238E27FC236}">
                <a16:creationId xmlns:a16="http://schemas.microsoft.com/office/drawing/2014/main" id="{694D5AEE-4AC3-4B1D-E1BC-C0E9737A729D}"/>
              </a:ext>
            </a:extLst>
          </p:cNvPr>
          <p:cNvSpPr>
            <a:spLocks noGrp="1"/>
          </p:cNvSpPr>
          <p:nvPr>
            <p:ph idx="1"/>
          </p:nvPr>
        </p:nvSpPr>
        <p:spPr>
          <a:xfrm>
            <a:off x="838200" y="1825625"/>
            <a:ext cx="5680587" cy="4351338"/>
          </a:xfrm>
        </p:spPr>
        <p:txBody>
          <a:bodyPr/>
          <a:lstStyle/>
          <a:p>
            <a:r>
              <a:rPr lang="en-US" dirty="0"/>
              <a:t>Changes in allele frequencies due to stochastic (independent of external and heritable factors) sampling variation (in offspring number) in a finite population </a:t>
            </a:r>
          </a:p>
          <a:p>
            <a:r>
              <a:rPr lang="en-US" dirty="0"/>
              <a:t>Several models have been proposed. The most commonly used models are the Wright-Fisher model and the Moran model.</a:t>
            </a:r>
          </a:p>
          <a:p>
            <a:endParaRPr lang="en-US" dirty="0"/>
          </a:p>
        </p:txBody>
      </p:sp>
      <p:sp>
        <p:nvSpPr>
          <p:cNvPr id="4" name="Fußzeilenplatzhalter 3">
            <a:extLst>
              <a:ext uri="{FF2B5EF4-FFF2-40B4-BE49-F238E27FC236}">
                <a16:creationId xmlns:a16="http://schemas.microsoft.com/office/drawing/2014/main" id="{661AA6C5-875F-A007-56BC-B3B3CED3FF05}"/>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78C74D12-8282-DDD5-19A0-98F1FF5A463B}"/>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15</a:t>
            </a:fld>
            <a:endParaRPr lang="en-AT"/>
          </a:p>
        </p:txBody>
      </p:sp>
      <p:sp>
        <p:nvSpPr>
          <p:cNvPr id="10" name="日期占位符 9">
            <a:extLst>
              <a:ext uri="{FF2B5EF4-FFF2-40B4-BE49-F238E27FC236}">
                <a16:creationId xmlns:a16="http://schemas.microsoft.com/office/drawing/2014/main" id="{A0841958-F79C-3175-3291-FA6E8140B6C0}"/>
              </a:ext>
            </a:extLst>
          </p:cNvPr>
          <p:cNvSpPr>
            <a:spLocks noGrp="1"/>
          </p:cNvSpPr>
          <p:nvPr>
            <p:ph type="dt" sz="half" idx="10"/>
          </p:nvPr>
        </p:nvSpPr>
        <p:spPr/>
        <p:txBody>
          <a:bodyPr/>
          <a:lstStyle/>
          <a:p>
            <a:r>
              <a:rPr lang="en-US" altLang="zh-CN"/>
              <a:t>2025/03/10</a:t>
            </a:r>
            <a:endParaRPr lang="en-US" altLang="zh-CN" dirty="0"/>
          </a:p>
        </p:txBody>
      </p:sp>
      <p:pic>
        <p:nvPicPr>
          <p:cNvPr id="6" name="Picture 2">
            <a:extLst>
              <a:ext uri="{FF2B5EF4-FFF2-40B4-BE49-F238E27FC236}">
                <a16:creationId xmlns:a16="http://schemas.microsoft.com/office/drawing/2014/main" id="{ACF2A58A-1D23-8270-6021-5F548562479B}"/>
              </a:ext>
            </a:extLst>
          </p:cNvPr>
          <p:cNvPicPr>
            <a:picLocks noChangeAspect="1" noChangeArrowheads="1"/>
          </p:cNvPicPr>
          <p:nvPr/>
        </p:nvPicPr>
        <p:blipFill>
          <a:blip r:embed="rId4"/>
          <a:srcRect/>
          <a:stretch>
            <a:fillRect/>
          </a:stretch>
        </p:blipFill>
        <p:spPr bwMode="auto">
          <a:xfrm>
            <a:off x="7010810" y="2321865"/>
            <a:ext cx="4342990" cy="3148845"/>
          </a:xfrm>
          <a:prstGeom prst="rect">
            <a:avLst/>
          </a:prstGeom>
          <a:noFill/>
          <a:ln w="9525">
            <a:noFill/>
            <a:round/>
            <a:headEnd/>
            <a:tailEnd/>
          </a:ln>
        </p:spPr>
      </p:pic>
      <p:sp>
        <p:nvSpPr>
          <p:cNvPr id="7" name="TextBox 6">
            <a:extLst>
              <a:ext uri="{FF2B5EF4-FFF2-40B4-BE49-F238E27FC236}">
                <a16:creationId xmlns:a16="http://schemas.microsoft.com/office/drawing/2014/main" id="{78EAD69D-A85F-6502-0B96-51D9039D108D}"/>
              </a:ext>
            </a:extLst>
          </p:cNvPr>
          <p:cNvSpPr txBox="1"/>
          <p:nvPr/>
        </p:nvSpPr>
        <p:spPr>
          <a:xfrm>
            <a:off x="8272044" y="5470710"/>
            <a:ext cx="3243196" cy="369332"/>
          </a:xfrm>
          <a:prstGeom prst="rect">
            <a:avLst/>
          </a:prstGeom>
          <a:noFill/>
        </p:spPr>
        <p:txBody>
          <a:bodyPr wrap="none" rtlCol="0">
            <a:spAutoFit/>
          </a:bodyPr>
          <a:lstStyle/>
          <a:p>
            <a:r>
              <a:rPr lang="de-DE" dirty="0">
                <a:ea typeface="ＭＳ Ｐゴシック" pitchFamily="-100" charset="-128"/>
                <a:cs typeface="ＭＳ Ｐゴシック" pitchFamily="-100" charset="-128"/>
              </a:rPr>
              <a:t>Bodmer and Cavalli-Sforza 1976</a:t>
            </a:r>
          </a:p>
        </p:txBody>
      </p:sp>
    </p:spTree>
    <p:extLst>
      <p:ext uri="{BB962C8B-B14F-4D97-AF65-F5344CB8AC3E}">
        <p14:creationId xmlns:p14="http://schemas.microsoft.com/office/powerpoint/2010/main" val="83654890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Estimating Ne</a:t>
            </a:r>
            <a:r>
              <a:rPr lang="en-US" altLang="zh-CN" dirty="0"/>
              <a:t>—accounting for drift</a:t>
            </a:r>
            <a:endParaRPr lang="en-US" dirty="0"/>
          </a:p>
        </p:txBody>
      </p:sp>
      <p:sp>
        <p:nvSpPr>
          <p:cNvPr id="204" name="Google Shape;204;p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limited population size in E&amp;R studies</a:t>
            </a:r>
          </a:p>
          <a:p>
            <a:pPr lvl="0"/>
            <a:r>
              <a:rPr lang="en-US" dirty="0"/>
              <a:t>allele frequency </a:t>
            </a:r>
            <a:r>
              <a:rPr lang="en-US" altLang="zh-CN" dirty="0"/>
              <a:t>(genetic components)</a:t>
            </a:r>
            <a:r>
              <a:rPr lang="en-US" dirty="0"/>
              <a:t>:</a:t>
            </a:r>
          </a:p>
          <a:p>
            <a:pPr lvl="1"/>
            <a:r>
              <a:rPr lang="en-US" dirty="0"/>
              <a:t>directional change by selection</a:t>
            </a:r>
          </a:p>
          <a:p>
            <a:pPr lvl="1"/>
            <a:r>
              <a:rPr lang="en-US" dirty="0"/>
              <a:t>random change by drift</a:t>
            </a:r>
          </a:p>
          <a:p>
            <a:pPr lvl="0"/>
            <a:r>
              <a:rPr lang="en-US" dirty="0"/>
              <a:t>the larger Ne, the smaller AFC by drift</a:t>
            </a:r>
          </a:p>
          <a:p>
            <a:pPr lvl="0"/>
            <a:r>
              <a:rPr lang="en-US" dirty="0"/>
              <a:t>estimate Ne in E&amp;R studies to account for drift</a:t>
            </a:r>
          </a:p>
        </p:txBody>
      </p:sp>
      <p:sp>
        <p:nvSpPr>
          <p:cNvPr id="4" name="页脚占位符 3">
            <a:extLst>
              <a:ext uri="{FF2B5EF4-FFF2-40B4-BE49-F238E27FC236}">
                <a16:creationId xmlns:a16="http://schemas.microsoft.com/office/drawing/2014/main" id="{3B549A58-75F3-D998-1E0B-B4140B36C12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F4AEC28A-B243-9030-A5A6-37873F5E83E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16</a:t>
            </a:fld>
            <a:endParaRPr lang="en-US"/>
          </a:p>
        </p:txBody>
      </p:sp>
      <p:sp>
        <p:nvSpPr>
          <p:cNvPr id="2" name="页脚占位符 4">
            <a:extLst>
              <a:ext uri="{FF2B5EF4-FFF2-40B4-BE49-F238E27FC236}">
                <a16:creationId xmlns:a16="http://schemas.microsoft.com/office/drawing/2014/main" id="{3871DE51-D1D3-CE14-65DB-45B84AB4B6E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pic>
        <p:nvPicPr>
          <p:cNvPr id="6" name="图片 5">
            <a:extLst>
              <a:ext uri="{FF2B5EF4-FFF2-40B4-BE49-F238E27FC236}">
                <a16:creationId xmlns:a16="http://schemas.microsoft.com/office/drawing/2014/main" id="{1F0B744E-4A0D-3CAC-EDA4-7AAF114FC92D}"/>
              </a:ext>
            </a:extLst>
          </p:cNvPr>
          <p:cNvPicPr>
            <a:picLocks noChangeAspect="1"/>
          </p:cNvPicPr>
          <p:nvPr/>
        </p:nvPicPr>
        <p:blipFill>
          <a:blip r:embed="rId3"/>
          <a:stretch>
            <a:fillRect/>
          </a:stretch>
        </p:blipFill>
        <p:spPr>
          <a:xfrm>
            <a:off x="8153400" y="1256643"/>
            <a:ext cx="2818394" cy="5099707"/>
          </a:xfrm>
          <a:prstGeom prst="rect">
            <a:avLst/>
          </a:prstGeom>
        </p:spPr>
      </p:pic>
      <p:sp>
        <p:nvSpPr>
          <p:cNvPr id="10" name="日期占位符 9">
            <a:extLst>
              <a:ext uri="{FF2B5EF4-FFF2-40B4-BE49-F238E27FC236}">
                <a16:creationId xmlns:a16="http://schemas.microsoft.com/office/drawing/2014/main" id="{8660C2E6-12CC-F533-D226-AEBBAE6FE06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0"/>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Ne estimation</a:t>
            </a:r>
          </a:p>
        </p:txBody>
      </p:sp>
      <p:sp>
        <p:nvSpPr>
          <p:cNvPr id="214" name="Google Shape;214;p10"/>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a:t>What is the Ne for each replicate?</a:t>
            </a:r>
          </a:p>
        </p:txBody>
      </p:sp>
      <p:sp>
        <p:nvSpPr>
          <p:cNvPr id="4" name="页脚占位符 3">
            <a:extLst>
              <a:ext uri="{FF2B5EF4-FFF2-40B4-BE49-F238E27FC236}">
                <a16:creationId xmlns:a16="http://schemas.microsoft.com/office/drawing/2014/main" id="{FA5417B2-D8F2-2351-C299-EFED3380D0D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A67C9A91-5718-7848-07CB-D268CA55B20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17</a:t>
            </a:fld>
            <a:endParaRPr lang="en-US"/>
          </a:p>
        </p:txBody>
      </p:sp>
      <p:pic>
        <p:nvPicPr>
          <p:cNvPr id="218" name="Google Shape;218;p10"/>
          <p:cNvPicPr preferRelativeResize="0"/>
          <p:nvPr/>
        </p:nvPicPr>
        <p:blipFill>
          <a:blip r:embed="rId3">
            <a:alphaModFix/>
          </a:blip>
          <a:stretch>
            <a:fillRect/>
          </a:stretch>
        </p:blipFill>
        <p:spPr>
          <a:xfrm>
            <a:off x="3063665" y="2597507"/>
            <a:ext cx="8718523" cy="450950"/>
          </a:xfrm>
          <a:prstGeom prst="rect">
            <a:avLst/>
          </a:prstGeom>
          <a:noFill/>
          <a:ln>
            <a:noFill/>
          </a:ln>
        </p:spPr>
      </p:pic>
      <p:sp>
        <p:nvSpPr>
          <p:cNvPr id="2" name="页脚占位符 4">
            <a:extLst>
              <a:ext uri="{FF2B5EF4-FFF2-40B4-BE49-F238E27FC236}">
                <a16:creationId xmlns:a16="http://schemas.microsoft.com/office/drawing/2014/main" id="{E5B4CB25-D81E-9CA4-229E-D92D02FAAA9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9CCD58C8-3506-C73A-BF9C-4C488CCA2F6D}"/>
              </a:ext>
            </a:extLst>
          </p:cNvPr>
          <p:cNvSpPr>
            <a:spLocks noGrp="1"/>
          </p:cNvSpPr>
          <p:nvPr>
            <p:ph type="dt" sz="half" idx="10"/>
          </p:nvPr>
        </p:nvSpPr>
        <p:spPr/>
        <p:txBody>
          <a:bodyPr/>
          <a:lstStyle/>
          <a:p>
            <a:r>
              <a:rPr lang="en-US" altLang="zh-CN"/>
              <a:t>2025/03/10</a:t>
            </a:r>
            <a:endParaRPr lang="en-US" altLang="zh-CN" dirty="0"/>
          </a:p>
        </p:txBody>
      </p:sp>
      <p:sp>
        <p:nvSpPr>
          <p:cNvPr id="3" name="文本框 2">
            <a:extLst>
              <a:ext uri="{FF2B5EF4-FFF2-40B4-BE49-F238E27FC236}">
                <a16:creationId xmlns:a16="http://schemas.microsoft.com/office/drawing/2014/main" id="{7A692769-59C9-44F5-4945-8F2C02028BD8}"/>
              </a:ext>
            </a:extLst>
          </p:cNvPr>
          <p:cNvSpPr txBox="1"/>
          <p:nvPr/>
        </p:nvSpPr>
        <p:spPr>
          <a:xfrm>
            <a:off x="6520725" y="5451740"/>
            <a:ext cx="4885508" cy="369332"/>
          </a:xfrm>
          <a:prstGeom prst="rect">
            <a:avLst/>
          </a:prstGeom>
          <a:noFill/>
        </p:spPr>
        <p:txBody>
          <a:bodyPr wrap="square" rtlCol="0">
            <a:spAutoFit/>
          </a:bodyPr>
          <a:lstStyle/>
          <a:p>
            <a:r>
              <a:rPr lang="en-US" altLang="zh-CN" dirty="0">
                <a:solidFill>
                  <a:srgbClr val="C00000"/>
                </a:solidFill>
              </a:rPr>
              <a:t>Keep</a:t>
            </a:r>
            <a:r>
              <a:rPr lang="zh-CN" altLang="en-US" dirty="0">
                <a:solidFill>
                  <a:srgbClr val="C00000"/>
                </a:solidFill>
              </a:rPr>
              <a:t> </a:t>
            </a:r>
            <a:r>
              <a:rPr lang="en-US" altLang="zh-CN" dirty="0">
                <a:solidFill>
                  <a:srgbClr val="C00000"/>
                </a:solidFill>
              </a:rPr>
              <a:t>in</a:t>
            </a:r>
            <a:r>
              <a:rPr lang="zh-CN" altLang="en-US" dirty="0">
                <a:solidFill>
                  <a:srgbClr val="C00000"/>
                </a:solidFill>
              </a:rPr>
              <a:t> </a:t>
            </a:r>
            <a:r>
              <a:rPr lang="en-US" altLang="zh-CN" dirty="0">
                <a:solidFill>
                  <a:srgbClr val="C00000"/>
                </a:solidFill>
              </a:rPr>
              <a:t>mind:</a:t>
            </a:r>
            <a:r>
              <a:rPr lang="zh-CN" altLang="en-US" dirty="0">
                <a:solidFill>
                  <a:srgbClr val="C00000"/>
                </a:solidFill>
              </a:rPr>
              <a:t> </a:t>
            </a:r>
            <a:r>
              <a:rPr lang="en-US" altLang="zh-CN" dirty="0">
                <a:solidFill>
                  <a:srgbClr val="C00000"/>
                </a:solidFill>
              </a:rPr>
              <a:t>autosome</a:t>
            </a:r>
            <a:r>
              <a:rPr lang="zh-CN" altLang="en-US" dirty="0">
                <a:solidFill>
                  <a:srgbClr val="C00000"/>
                </a:solidFill>
              </a:rPr>
              <a:t> </a:t>
            </a:r>
            <a:r>
              <a:rPr lang="en-US" altLang="zh-CN" dirty="0">
                <a:solidFill>
                  <a:srgbClr val="C00000"/>
                </a:solidFill>
              </a:rPr>
              <a:t>and</a:t>
            </a:r>
            <a:r>
              <a:rPr lang="zh-CN" altLang="en-US" dirty="0">
                <a:solidFill>
                  <a:srgbClr val="C00000"/>
                </a:solidFill>
              </a:rPr>
              <a:t> </a:t>
            </a:r>
            <a:r>
              <a:rPr lang="en-US" altLang="zh-CN" dirty="0">
                <a:solidFill>
                  <a:srgbClr val="C00000"/>
                </a:solidFill>
              </a:rPr>
              <a:t>X</a:t>
            </a:r>
            <a:r>
              <a:rPr lang="zh-CN" altLang="en-US" dirty="0">
                <a:solidFill>
                  <a:srgbClr val="C00000"/>
                </a:solidFill>
              </a:rPr>
              <a:t> </a:t>
            </a:r>
            <a:r>
              <a:rPr lang="en-US" altLang="zh-CN" dirty="0">
                <a:solidFill>
                  <a:srgbClr val="C00000"/>
                </a:solidFill>
              </a:rPr>
              <a:t>chromosome</a:t>
            </a:r>
            <a:endParaRPr lang="en-US" dirty="0">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Detecting significant allele frequency change</a:t>
            </a:r>
          </a:p>
        </p:txBody>
      </p:sp>
      <p:sp>
        <p:nvSpPr>
          <p:cNvPr id="242" name="Google Shape;242;p13"/>
          <p:cNvSpPr txBox="1">
            <a:spLocks noGrp="1"/>
          </p:cNvSpPr>
          <p:nvPr>
            <p:ph idx="1"/>
          </p:nvPr>
        </p:nvSpPr>
        <p:spPr>
          <a:xfrm>
            <a:off x="838200" y="1825625"/>
            <a:ext cx="10515600" cy="4351338"/>
          </a:xfrm>
          <a:noFill/>
          <a:ln>
            <a:noFill/>
          </a:ln>
        </p:spPr>
        <p:txBody>
          <a:bodyPr spcFirstLastPara="1" wrap="square" lIns="91425" tIns="45700" rIns="91425" bIns="45700" anchor="ctr" anchorCtr="0">
            <a:noAutofit/>
          </a:bodyPr>
          <a:lstStyle/>
          <a:p>
            <a:pPr lvl="0"/>
            <a:r>
              <a:rPr lang="en-US" dirty="0"/>
              <a:t>beneficial allele will be kept due to selection and increase its AF</a:t>
            </a:r>
          </a:p>
          <a:p>
            <a:pPr lvl="0"/>
            <a:r>
              <a:rPr lang="en-US" dirty="0"/>
              <a:t>deleterious allele will be purged out and decrease AF</a:t>
            </a:r>
          </a:p>
          <a:p>
            <a:pPr lvl="0"/>
            <a:r>
              <a:rPr lang="en-US" dirty="0"/>
              <a:t>neutral sites will not respond to selection:</a:t>
            </a:r>
          </a:p>
          <a:p>
            <a:pPr lvl="1"/>
            <a:r>
              <a:rPr lang="en-US" dirty="0"/>
              <a:t>how will these sites respond in a single replicate?</a:t>
            </a:r>
          </a:p>
          <a:p>
            <a:pPr lvl="1"/>
            <a:r>
              <a:rPr lang="en-US" dirty="0"/>
              <a:t>how about across replicates?</a:t>
            </a:r>
          </a:p>
          <a:p>
            <a:pPr lvl="0"/>
            <a:endParaRPr lang="en-US" dirty="0"/>
          </a:p>
          <a:p>
            <a:pPr lvl="0"/>
            <a:r>
              <a:rPr lang="en-US" dirty="0"/>
              <a:t>In E&amp;R studies:</a:t>
            </a:r>
          </a:p>
          <a:p>
            <a:pPr lvl="1"/>
            <a:r>
              <a:rPr lang="en-US" dirty="0"/>
              <a:t>AFC between evolved and ancestral populations larger than by drift alone</a:t>
            </a:r>
          </a:p>
        </p:txBody>
      </p:sp>
      <p:sp>
        <p:nvSpPr>
          <p:cNvPr id="4" name="页脚占位符 3">
            <a:extLst>
              <a:ext uri="{FF2B5EF4-FFF2-40B4-BE49-F238E27FC236}">
                <a16:creationId xmlns:a16="http://schemas.microsoft.com/office/drawing/2014/main" id="{5D001CE5-ADA3-B06C-FE90-6AAE7C58D16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74E9F8D-E96D-98D9-D578-ABFB8CF36F2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18</a:t>
            </a:fld>
            <a:endParaRPr lang="en-US"/>
          </a:p>
        </p:txBody>
      </p:sp>
      <p:sp>
        <p:nvSpPr>
          <p:cNvPr id="2" name="页脚占位符 4">
            <a:extLst>
              <a:ext uri="{FF2B5EF4-FFF2-40B4-BE49-F238E27FC236}">
                <a16:creationId xmlns:a16="http://schemas.microsoft.com/office/drawing/2014/main" id="{B2EDCC00-E010-2148-38E3-03C66C183700}"/>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B73D3CE2-52F3-66E8-E805-8CBE4E0002E4}"/>
              </a:ext>
            </a:extLst>
          </p:cNvPr>
          <p:cNvSpPr>
            <a:spLocks noGrp="1"/>
          </p:cNvSpPr>
          <p:nvPr>
            <p:ph type="dt" sz="half" idx="10"/>
          </p:nvPr>
        </p:nvSpPr>
        <p:spPr/>
        <p:txBody>
          <a:bodyPr/>
          <a:lstStyle/>
          <a:p>
            <a:r>
              <a:rPr lang="en-US" altLang="zh-CN"/>
              <a:t>2025/03/10</a:t>
            </a:r>
            <a:endParaRPr lang="en-US" altLang="zh-CN" dirty="0"/>
          </a:p>
        </p:txBody>
      </p:sp>
      <p:sp>
        <p:nvSpPr>
          <p:cNvPr id="10" name="文本框 9">
            <a:extLst>
              <a:ext uri="{FF2B5EF4-FFF2-40B4-BE49-F238E27FC236}">
                <a16:creationId xmlns:a16="http://schemas.microsoft.com/office/drawing/2014/main" id="{F046BBE0-85D9-BC78-B91D-97EFD55994DE}"/>
              </a:ext>
            </a:extLst>
          </p:cNvPr>
          <p:cNvSpPr txBox="1"/>
          <p:nvPr/>
        </p:nvSpPr>
        <p:spPr>
          <a:xfrm>
            <a:off x="7905206" y="3716264"/>
            <a:ext cx="1714500" cy="369332"/>
          </a:xfrm>
          <a:prstGeom prst="rect">
            <a:avLst/>
          </a:prstGeom>
          <a:noFill/>
        </p:spPr>
        <p:txBody>
          <a:bodyPr wrap="square" rtlCol="0">
            <a:spAutoFit/>
          </a:bodyPr>
          <a:lstStyle/>
          <a:p>
            <a:r>
              <a:rPr lang="en-US" altLang="zh-CN" dirty="0">
                <a:solidFill>
                  <a:srgbClr val="C00000"/>
                </a:solidFill>
              </a:rPr>
              <a:t>Chisq-test</a:t>
            </a:r>
            <a:endParaRPr lang="en-US" dirty="0">
              <a:solidFill>
                <a:srgbClr val="C00000"/>
              </a:solidFill>
            </a:endParaRPr>
          </a:p>
        </p:txBody>
      </p:sp>
      <p:sp>
        <p:nvSpPr>
          <p:cNvPr id="11" name="文本框 10">
            <a:extLst>
              <a:ext uri="{FF2B5EF4-FFF2-40B4-BE49-F238E27FC236}">
                <a16:creationId xmlns:a16="http://schemas.microsoft.com/office/drawing/2014/main" id="{44010AED-E7CC-99E7-DB46-60EDB1524789}"/>
              </a:ext>
            </a:extLst>
          </p:cNvPr>
          <p:cNvSpPr txBox="1"/>
          <p:nvPr/>
        </p:nvSpPr>
        <p:spPr>
          <a:xfrm>
            <a:off x="5840458" y="4085596"/>
            <a:ext cx="1714500" cy="369332"/>
          </a:xfrm>
          <a:prstGeom prst="rect">
            <a:avLst/>
          </a:prstGeom>
          <a:noFill/>
        </p:spPr>
        <p:txBody>
          <a:bodyPr wrap="square" rtlCol="0">
            <a:spAutoFit/>
          </a:bodyPr>
          <a:lstStyle/>
          <a:p>
            <a:r>
              <a:rPr lang="en-US" altLang="zh-CN" dirty="0">
                <a:solidFill>
                  <a:srgbClr val="C00000"/>
                </a:solidFill>
              </a:rPr>
              <a:t>CMH-test</a:t>
            </a:r>
            <a:endParaRPr lang="en-US"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5208F-21C3-C1F0-C571-3F970EE5696E}"/>
              </a:ext>
            </a:extLst>
          </p:cNvPr>
          <p:cNvSpPr>
            <a:spLocks noGrp="1"/>
          </p:cNvSpPr>
          <p:nvPr>
            <p:ph type="title"/>
          </p:nvPr>
        </p:nvSpPr>
        <p:spPr>
          <a:xfrm>
            <a:off x="839788" y="365125"/>
            <a:ext cx="10515600" cy="1325563"/>
          </a:xfrm>
        </p:spPr>
        <p:txBody>
          <a:bodyPr/>
          <a:lstStyle/>
          <a:p>
            <a:r>
              <a:rPr lang="en-US" altLang="zh-CN" dirty="0"/>
              <a:t>Chisq-test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graphicFrame>
        <p:nvGraphicFramePr>
          <p:cNvPr id="9" name="内容占位符 8">
            <a:extLst>
              <a:ext uri="{FF2B5EF4-FFF2-40B4-BE49-F238E27FC236}">
                <a16:creationId xmlns:a16="http://schemas.microsoft.com/office/drawing/2014/main" id="{77F8851B-21E4-B7BF-1BE8-29D99F60A0C6}"/>
              </a:ext>
            </a:extLst>
          </p:cNvPr>
          <p:cNvGraphicFramePr>
            <a:graphicFrameLocks noGrp="1"/>
          </p:cNvGraphicFramePr>
          <p:nvPr>
            <p:ph sz="half" idx="2"/>
            <p:extLst>
              <p:ext uri="{D42A27DB-BD31-4B8C-83A1-F6EECF244321}">
                <p14:modId xmlns:p14="http://schemas.microsoft.com/office/powerpoint/2010/main" val="533285657"/>
              </p:ext>
            </p:extLst>
          </p:nvPr>
        </p:nvGraphicFramePr>
        <p:xfrm>
          <a:off x="7532512" y="259268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tc>
                <a:tc>
                  <a:txBody>
                    <a:bodyPr/>
                    <a:lstStyle/>
                    <a:p>
                      <a:r>
                        <a:rPr lang="en-US" altLang="zh-CN" dirty="0"/>
                        <a:t>Alternative</a:t>
                      </a:r>
                      <a:r>
                        <a:rPr lang="zh-CN" altLang="en-US" dirty="0"/>
                        <a:t> </a:t>
                      </a:r>
                      <a:r>
                        <a:rPr lang="en-US" altLang="zh-CN" dirty="0"/>
                        <a:t>Allele</a:t>
                      </a:r>
                      <a:endParaRPr lang="en-US" dirty="0"/>
                    </a:p>
                  </a:txBody>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tc>
                <a:tc>
                  <a:txBody>
                    <a:bodyPr/>
                    <a:lstStyle/>
                    <a:p>
                      <a:r>
                        <a:rPr lang="en-US" altLang="zh-CN" dirty="0"/>
                        <a:t>2</a:t>
                      </a:r>
                      <a:endParaRPr lang="en-US" dirty="0"/>
                    </a:p>
                  </a:txBody>
                  <a:tcPr/>
                </a:tc>
                <a:tc>
                  <a:txBody>
                    <a:bodyPr/>
                    <a:lstStyle/>
                    <a:p>
                      <a:r>
                        <a:rPr lang="en-US" altLang="zh-CN" dirty="0"/>
                        <a:t>48</a:t>
                      </a:r>
                      <a:endParaRPr lang="en-US" dirty="0"/>
                    </a:p>
                  </a:txBody>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tc>
                <a:tc>
                  <a:txBody>
                    <a:bodyPr/>
                    <a:lstStyle/>
                    <a:p>
                      <a:r>
                        <a:rPr lang="en-US" altLang="zh-CN" dirty="0"/>
                        <a:t>13</a:t>
                      </a:r>
                      <a:endParaRPr lang="en-US" dirty="0"/>
                    </a:p>
                  </a:txBody>
                  <a:tcPr/>
                </a:tc>
                <a:tc>
                  <a:txBody>
                    <a:bodyPr/>
                    <a:lstStyle/>
                    <a:p>
                      <a:r>
                        <a:rPr lang="en-US" altLang="zh-CN" dirty="0"/>
                        <a:t>47</a:t>
                      </a:r>
                      <a:endParaRPr lang="en-US" dirty="0"/>
                    </a:p>
                  </a:txBody>
                  <a:tcPr/>
                </a:tc>
                <a:extLst>
                  <a:ext uri="{0D108BD9-81ED-4DB2-BD59-A6C34878D82A}">
                    <a16:rowId xmlns:a16="http://schemas.microsoft.com/office/drawing/2014/main" val="507610973"/>
                  </a:ext>
                </a:extLst>
              </a:tr>
            </a:tbl>
          </a:graphicData>
        </a:graphic>
      </p:graphicFrame>
      <p:sp>
        <p:nvSpPr>
          <p:cNvPr id="7" name="页脚占位符 6">
            <a:extLst>
              <a:ext uri="{FF2B5EF4-FFF2-40B4-BE49-F238E27FC236}">
                <a16:creationId xmlns:a16="http://schemas.microsoft.com/office/drawing/2014/main" id="{A67137FA-D9F8-D77E-28C1-15492C4D0DD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25FB368B-D742-76B2-33A3-49ED0325C1A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19</a:t>
            </a:fld>
            <a:endParaRPr lang="en-US" dirty="0"/>
          </a:p>
        </p:txBody>
      </p:sp>
      <p:sp>
        <p:nvSpPr>
          <p:cNvPr id="11" name="文本框 10">
            <a:extLst>
              <a:ext uri="{FF2B5EF4-FFF2-40B4-BE49-F238E27FC236}">
                <a16:creationId xmlns:a16="http://schemas.microsoft.com/office/drawing/2014/main" id="{938CDBB9-C03B-DE27-CB0F-89226CF3CB2D}"/>
              </a:ext>
            </a:extLst>
          </p:cNvPr>
          <p:cNvSpPr txBox="1"/>
          <p:nvPr/>
        </p:nvSpPr>
        <p:spPr>
          <a:xfrm>
            <a:off x="7532513" y="2223357"/>
            <a:ext cx="4030388" cy="369332"/>
          </a:xfrm>
          <a:prstGeom prst="rect">
            <a:avLst/>
          </a:prstGeom>
          <a:noFill/>
        </p:spPr>
        <p:txBody>
          <a:bodyPr wrap="square" rtlCol="0">
            <a:spAutoFit/>
          </a:bodyPr>
          <a:lstStyle/>
          <a:p>
            <a:r>
              <a:rPr lang="en-US" altLang="zh-CN" dirty="0"/>
              <a:t>Per</a:t>
            </a:r>
            <a:r>
              <a:rPr lang="zh-CN" altLang="en-US" dirty="0"/>
              <a:t> </a:t>
            </a:r>
            <a:r>
              <a:rPr lang="en-US" altLang="zh-CN" dirty="0"/>
              <a:t>SNP</a:t>
            </a:r>
            <a:endParaRPr lang="en-US" dirty="0"/>
          </a:p>
        </p:txBody>
      </p:sp>
      <p:sp>
        <p:nvSpPr>
          <p:cNvPr id="50" name="文本框 49">
            <a:extLst>
              <a:ext uri="{FF2B5EF4-FFF2-40B4-BE49-F238E27FC236}">
                <a16:creationId xmlns:a16="http://schemas.microsoft.com/office/drawing/2014/main" id="{9FD4AEF3-1E71-7BFB-58B0-408EE16A10F4}"/>
              </a:ext>
            </a:extLst>
          </p:cNvPr>
          <p:cNvSpPr txBox="1"/>
          <p:nvPr/>
        </p:nvSpPr>
        <p:spPr>
          <a:xfrm>
            <a:off x="7287158" y="5181854"/>
            <a:ext cx="4030388" cy="923330"/>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3" name="文本框 2">
            <a:extLst>
              <a:ext uri="{FF2B5EF4-FFF2-40B4-BE49-F238E27FC236}">
                <a16:creationId xmlns:a16="http://schemas.microsoft.com/office/drawing/2014/main" id="{FB21D5FA-B0A7-0C64-EE73-513DA1590B3D}"/>
              </a:ext>
            </a:extLst>
          </p:cNvPr>
          <p:cNvSpPr txBox="1"/>
          <p:nvPr/>
        </p:nvSpPr>
        <p:spPr>
          <a:xfrm>
            <a:off x="9667935" y="4060489"/>
            <a:ext cx="1733006" cy="369332"/>
          </a:xfrm>
          <a:prstGeom prst="rect">
            <a:avLst/>
          </a:prstGeom>
          <a:noFill/>
        </p:spPr>
        <p:txBody>
          <a:bodyPr wrap="square" rtlCol="0">
            <a:spAutoFit/>
          </a:bodyPr>
          <a:lstStyle/>
          <a:p>
            <a:r>
              <a:rPr lang="en-US" dirty="0"/>
              <a:t>#allele count</a:t>
            </a:r>
          </a:p>
        </p:txBody>
      </p:sp>
      <p:grpSp>
        <p:nvGrpSpPr>
          <p:cNvPr id="4" name="组合 3">
            <a:extLst>
              <a:ext uri="{FF2B5EF4-FFF2-40B4-BE49-F238E27FC236}">
                <a16:creationId xmlns:a16="http://schemas.microsoft.com/office/drawing/2014/main" id="{44A50FC1-617B-E841-A55B-F42F84CBDEE1}"/>
              </a:ext>
            </a:extLst>
          </p:cNvPr>
          <p:cNvGrpSpPr/>
          <p:nvPr/>
        </p:nvGrpSpPr>
        <p:grpSpPr>
          <a:xfrm>
            <a:off x="561804" y="1690688"/>
            <a:ext cx="6480000" cy="4500000"/>
            <a:chOff x="720000" y="1440000"/>
            <a:chExt cx="6480000" cy="4500000"/>
          </a:xfrm>
        </p:grpSpPr>
        <p:sp>
          <p:nvSpPr>
            <p:cNvPr id="5" name="圆角矩形 4">
              <a:extLst>
                <a:ext uri="{FF2B5EF4-FFF2-40B4-BE49-F238E27FC236}">
                  <a16:creationId xmlns:a16="http://schemas.microsoft.com/office/drawing/2014/main" id="{AD15B373-C771-7BEE-2108-E40DB2A17F81}"/>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6" name="圆角矩形 5">
              <a:extLst>
                <a:ext uri="{FF2B5EF4-FFF2-40B4-BE49-F238E27FC236}">
                  <a16:creationId xmlns:a16="http://schemas.microsoft.com/office/drawing/2014/main" id="{8FF44032-A1C0-BB61-91FB-007B2AFB4660}"/>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0" name="圆角矩形 9">
              <a:extLst>
                <a:ext uri="{FF2B5EF4-FFF2-40B4-BE49-F238E27FC236}">
                  <a16:creationId xmlns:a16="http://schemas.microsoft.com/office/drawing/2014/main" id="{634C4BFB-9679-84EF-2561-63715C1F13C3}"/>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Chisq-test</a:t>
              </a:r>
            </a:p>
          </p:txBody>
        </p:sp>
        <p:sp>
          <p:nvSpPr>
            <p:cNvPr id="18" name="圆角矩形 17">
              <a:extLst>
                <a:ext uri="{FF2B5EF4-FFF2-40B4-BE49-F238E27FC236}">
                  <a16:creationId xmlns:a16="http://schemas.microsoft.com/office/drawing/2014/main" id="{384F014E-4E62-E3E0-13AD-1D51CCE6AE8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21" name="圆角矩形 20">
              <a:extLst>
                <a:ext uri="{FF2B5EF4-FFF2-40B4-BE49-F238E27FC236}">
                  <a16:creationId xmlns:a16="http://schemas.microsoft.com/office/drawing/2014/main" id="{AAE2190E-8F60-75FB-02F2-E9851C3C17E3}"/>
                </a:ext>
              </a:extLst>
            </p:cNvPr>
            <p:cNvSpPr/>
            <p:nvPr/>
          </p:nvSpPr>
          <p:spPr>
            <a:xfrm>
              <a:off x="7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WF</a:t>
              </a:r>
              <a:r>
                <a:rPr lang="zh-CN" altLang="en-US" b="1" dirty="0"/>
                <a:t> </a:t>
              </a:r>
              <a:r>
                <a:rPr lang="en-US" altLang="zh-CN" b="1" dirty="0"/>
                <a:t>simulation</a:t>
              </a:r>
            </a:p>
          </p:txBody>
        </p:sp>
        <p:sp>
          <p:nvSpPr>
            <p:cNvPr id="22" name="圆角矩形 21">
              <a:extLst>
                <a:ext uri="{FF2B5EF4-FFF2-40B4-BE49-F238E27FC236}">
                  <a16:creationId xmlns:a16="http://schemas.microsoft.com/office/drawing/2014/main" id="{7F55BBB2-486F-45F1-CE1C-846A5752CFD4}"/>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27" name="直线箭头连接符 26">
              <a:extLst>
                <a:ext uri="{FF2B5EF4-FFF2-40B4-BE49-F238E27FC236}">
                  <a16:creationId xmlns:a16="http://schemas.microsoft.com/office/drawing/2014/main" id="{CC82D3A4-1D58-ED9D-9B69-7B76D6D61803}"/>
                </a:ext>
              </a:extLst>
            </p:cNvPr>
            <p:cNvCxnSpPr>
              <a:cxnSpLocks/>
              <a:stCxn id="5" idx="2"/>
              <a:endCxn id="6"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1FFBBB44-5F47-4BE4-9558-74916FE8ADA6}"/>
                </a:ext>
              </a:extLst>
            </p:cNvPr>
            <p:cNvCxnSpPr>
              <a:cxnSpLocks/>
              <a:stCxn id="5" idx="2"/>
              <a:endCxn id="18"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FF4D60B2-F5D3-7F4E-8DB7-FDD085A92E49}"/>
                </a:ext>
              </a:extLst>
            </p:cNvPr>
            <p:cNvCxnSpPr>
              <a:cxnSpLocks/>
              <a:stCxn id="18" idx="2"/>
              <a:endCxn id="21" idx="0"/>
            </p:cNvCxnSpPr>
            <p:nvPr/>
          </p:nvCxnSpPr>
          <p:spPr>
            <a:xfrm>
              <a:off x="21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5ED8B546-0FDF-BAA2-8B00-3BD7C2138296}"/>
                </a:ext>
              </a:extLst>
            </p:cNvPr>
            <p:cNvCxnSpPr>
              <a:cxnSpLocks/>
              <a:stCxn id="6" idx="2"/>
              <a:endCxn id="10"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380FEB25-ECC9-33A3-3C36-FD832B5CF4F5}"/>
                </a:ext>
              </a:extLst>
            </p:cNvPr>
            <p:cNvCxnSpPr>
              <a:cxnSpLocks/>
              <a:stCxn id="10" idx="2"/>
              <a:endCxn id="22"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667BF7DF-A284-AC07-CD58-730039C28537}"/>
                </a:ext>
              </a:extLst>
            </p:cNvPr>
            <p:cNvCxnSpPr>
              <a:cxnSpLocks/>
              <a:stCxn id="21" idx="2"/>
              <a:endCxn id="22" idx="0"/>
            </p:cNvCxnSpPr>
            <p:nvPr/>
          </p:nvCxnSpPr>
          <p:spPr>
            <a:xfrm>
              <a:off x="21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 name="日期占位符 19">
            <a:extLst>
              <a:ext uri="{FF2B5EF4-FFF2-40B4-BE49-F238E27FC236}">
                <a16:creationId xmlns:a16="http://schemas.microsoft.com/office/drawing/2014/main" id="{EB5C79CF-C017-7A96-66CE-D547F2EB54B6}"/>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75750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8196-F087-A115-4606-FD2BE81504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A08733-20D8-71BC-2BCE-D2EFBC654780}"/>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5" name="页脚占位符 4">
            <a:extLst>
              <a:ext uri="{FF2B5EF4-FFF2-40B4-BE49-F238E27FC236}">
                <a16:creationId xmlns:a16="http://schemas.microsoft.com/office/drawing/2014/main" id="{C2D7B79A-9B48-3A50-5345-3A065318164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BCCA9093-7C9C-F36B-1F47-D09957D16B0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a:t>
            </a:fld>
            <a:endParaRPr lang="en-US"/>
          </a:p>
        </p:txBody>
      </p:sp>
      <p:graphicFrame>
        <p:nvGraphicFramePr>
          <p:cNvPr id="10" name="图示 9">
            <a:extLst>
              <a:ext uri="{FF2B5EF4-FFF2-40B4-BE49-F238E27FC236}">
                <a16:creationId xmlns:a16="http://schemas.microsoft.com/office/drawing/2014/main" id="{F434FBA2-9756-02C1-43BE-56B4D16530C0}"/>
              </a:ext>
            </a:extLst>
          </p:cNvPr>
          <p:cNvGraphicFramePr/>
          <p:nvPr>
            <p:extLst>
              <p:ext uri="{D42A27DB-BD31-4B8C-83A1-F6EECF244321}">
                <p14:modId xmlns:p14="http://schemas.microsoft.com/office/powerpoint/2010/main" val="813311851"/>
              </p:ext>
            </p:extLst>
          </p:nvPr>
        </p:nvGraphicFramePr>
        <p:xfrm>
          <a:off x="360000" y="1188000"/>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页脚占位符 4">
            <a:extLst>
              <a:ext uri="{FF2B5EF4-FFF2-40B4-BE49-F238E27FC236}">
                <a16:creationId xmlns:a16="http://schemas.microsoft.com/office/drawing/2014/main" id="{641A022C-741A-872B-A473-F589BCAAEEA3}"/>
              </a:ext>
            </a:extLst>
          </p:cNvPr>
          <p:cNvSpPr txBox="1">
            <a:spLocks/>
          </p:cNvSpPr>
          <p:nvPr/>
        </p:nvSpPr>
        <p:spPr>
          <a:xfrm>
            <a:off x="4038600" y="6364817"/>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F23B336D-FFB9-8A05-3C4B-93EE9813FB11}"/>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639420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3EA1A-E083-A870-3E5C-E538D8411A0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CDEC30F-73F4-7921-2D60-DB274BD52BD1}"/>
              </a:ext>
            </a:extLst>
          </p:cNvPr>
          <p:cNvSpPr>
            <a:spLocks noGrp="1"/>
          </p:cNvSpPr>
          <p:nvPr>
            <p:ph type="title"/>
          </p:nvPr>
        </p:nvSpPr>
        <p:spPr>
          <a:xfrm>
            <a:off x="839788" y="365125"/>
            <a:ext cx="10515600" cy="1325563"/>
          </a:xfrm>
        </p:spPr>
        <p:txBody>
          <a:bodyPr/>
          <a:lstStyle/>
          <a:p>
            <a:r>
              <a:rPr lang="en-US" altLang="zh-CN" dirty="0"/>
              <a:t>CMH-test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sp>
        <p:nvSpPr>
          <p:cNvPr id="7" name="页脚占位符 6">
            <a:extLst>
              <a:ext uri="{FF2B5EF4-FFF2-40B4-BE49-F238E27FC236}">
                <a16:creationId xmlns:a16="http://schemas.microsoft.com/office/drawing/2014/main" id="{F1C50AE7-843D-8659-5B94-0881D029CBF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667919D8-E7AD-7832-3CA4-E942E82A156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20</a:t>
            </a:fld>
            <a:endParaRPr lang="en-US" dirty="0"/>
          </a:p>
        </p:txBody>
      </p:sp>
      <p:grpSp>
        <p:nvGrpSpPr>
          <p:cNvPr id="49" name="组合 48">
            <a:extLst>
              <a:ext uri="{FF2B5EF4-FFF2-40B4-BE49-F238E27FC236}">
                <a16:creationId xmlns:a16="http://schemas.microsoft.com/office/drawing/2014/main" id="{C6B9303D-51B7-F032-2EC3-0713A80700B9}"/>
              </a:ext>
            </a:extLst>
          </p:cNvPr>
          <p:cNvGrpSpPr/>
          <p:nvPr/>
        </p:nvGrpSpPr>
        <p:grpSpPr>
          <a:xfrm>
            <a:off x="561804" y="1690688"/>
            <a:ext cx="6480000" cy="4500000"/>
            <a:chOff x="720000" y="1440000"/>
            <a:chExt cx="6480000" cy="4500000"/>
          </a:xfrm>
        </p:grpSpPr>
        <p:sp>
          <p:nvSpPr>
            <p:cNvPr id="12" name="圆角矩形 11">
              <a:extLst>
                <a:ext uri="{FF2B5EF4-FFF2-40B4-BE49-F238E27FC236}">
                  <a16:creationId xmlns:a16="http://schemas.microsoft.com/office/drawing/2014/main" id="{D2EFD58F-08E9-BBA3-B638-8BB483EFF8E8}"/>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13" name="圆角矩形 12">
              <a:extLst>
                <a:ext uri="{FF2B5EF4-FFF2-40B4-BE49-F238E27FC236}">
                  <a16:creationId xmlns:a16="http://schemas.microsoft.com/office/drawing/2014/main" id="{6DFA76CB-588D-591B-A61B-D83AD314B91D}"/>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4" name="圆角矩形 13">
              <a:extLst>
                <a:ext uri="{FF2B5EF4-FFF2-40B4-BE49-F238E27FC236}">
                  <a16:creationId xmlns:a16="http://schemas.microsoft.com/office/drawing/2014/main" id="{0FD2E3BE-B71C-95C2-2975-CACEF11612A9}"/>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CMH-test</a:t>
              </a:r>
            </a:p>
          </p:txBody>
        </p:sp>
        <p:sp>
          <p:nvSpPr>
            <p:cNvPr id="15" name="圆角矩形 14">
              <a:extLst>
                <a:ext uri="{FF2B5EF4-FFF2-40B4-BE49-F238E27FC236}">
                  <a16:creationId xmlns:a16="http://schemas.microsoft.com/office/drawing/2014/main" id="{1A7A0A31-FBBE-5730-CE6E-C5A40BAC544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16" name="圆角矩形 15">
              <a:extLst>
                <a:ext uri="{FF2B5EF4-FFF2-40B4-BE49-F238E27FC236}">
                  <a16:creationId xmlns:a16="http://schemas.microsoft.com/office/drawing/2014/main" id="{E3BAD5EE-197E-0AD4-2557-66D3B31B79BD}"/>
                </a:ext>
              </a:extLst>
            </p:cNvPr>
            <p:cNvSpPr/>
            <p:nvPr/>
          </p:nvSpPr>
          <p:spPr>
            <a:xfrm>
              <a:off x="7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WF</a:t>
              </a:r>
              <a:r>
                <a:rPr lang="zh-CN" altLang="en-US" b="1" dirty="0"/>
                <a:t> </a:t>
              </a:r>
              <a:r>
                <a:rPr lang="en-US" altLang="zh-CN" b="1" dirty="0"/>
                <a:t>simulation</a:t>
              </a:r>
            </a:p>
          </p:txBody>
        </p:sp>
        <p:sp>
          <p:nvSpPr>
            <p:cNvPr id="17" name="圆角矩形 16">
              <a:extLst>
                <a:ext uri="{FF2B5EF4-FFF2-40B4-BE49-F238E27FC236}">
                  <a16:creationId xmlns:a16="http://schemas.microsoft.com/office/drawing/2014/main" id="{7BD5E561-982E-1150-47F4-176E2E3FC93B}"/>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19" name="直线箭头连接符 18">
              <a:extLst>
                <a:ext uri="{FF2B5EF4-FFF2-40B4-BE49-F238E27FC236}">
                  <a16:creationId xmlns:a16="http://schemas.microsoft.com/office/drawing/2014/main" id="{49494D4B-A9D3-0CB2-99BE-8F25690FFEF8}"/>
                </a:ext>
              </a:extLst>
            </p:cNvPr>
            <p:cNvCxnSpPr>
              <a:cxnSpLocks/>
              <a:stCxn id="12" idx="2"/>
              <a:endCxn id="13"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AD285187-E7CF-D0D5-9F39-AF4B1E2E1A35}"/>
                </a:ext>
              </a:extLst>
            </p:cNvPr>
            <p:cNvCxnSpPr>
              <a:cxnSpLocks/>
              <a:stCxn id="12" idx="2"/>
              <a:endCxn id="15"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2C4F9C1D-5BCD-83E3-83EF-027D7A981A0F}"/>
                </a:ext>
              </a:extLst>
            </p:cNvPr>
            <p:cNvCxnSpPr>
              <a:cxnSpLocks/>
              <a:stCxn id="15" idx="2"/>
              <a:endCxn id="16" idx="0"/>
            </p:cNvCxnSpPr>
            <p:nvPr/>
          </p:nvCxnSpPr>
          <p:spPr>
            <a:xfrm>
              <a:off x="21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DCE25ABC-1E21-74AC-A1AE-09D61C049067}"/>
                </a:ext>
              </a:extLst>
            </p:cNvPr>
            <p:cNvCxnSpPr>
              <a:cxnSpLocks/>
              <a:stCxn id="13" idx="2"/>
              <a:endCxn id="14"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0D2D42D2-DDC0-94DB-36FC-487B78E2F1AA}"/>
                </a:ext>
              </a:extLst>
            </p:cNvPr>
            <p:cNvCxnSpPr>
              <a:cxnSpLocks/>
              <a:stCxn id="14" idx="2"/>
              <a:endCxn id="17"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线箭头连接符 25">
              <a:extLst>
                <a:ext uri="{FF2B5EF4-FFF2-40B4-BE49-F238E27FC236}">
                  <a16:creationId xmlns:a16="http://schemas.microsoft.com/office/drawing/2014/main" id="{91386842-AFF3-14BE-DFF8-1DCA2F95B743}"/>
                </a:ext>
              </a:extLst>
            </p:cNvPr>
            <p:cNvCxnSpPr>
              <a:cxnSpLocks/>
              <a:stCxn id="16" idx="2"/>
              <a:endCxn id="17" idx="0"/>
            </p:cNvCxnSpPr>
            <p:nvPr/>
          </p:nvCxnSpPr>
          <p:spPr>
            <a:xfrm>
              <a:off x="21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0" name="文本框 49">
            <a:extLst>
              <a:ext uri="{FF2B5EF4-FFF2-40B4-BE49-F238E27FC236}">
                <a16:creationId xmlns:a16="http://schemas.microsoft.com/office/drawing/2014/main" id="{97783556-8683-B8B4-03B7-DA57FF2FC302}"/>
              </a:ext>
            </a:extLst>
          </p:cNvPr>
          <p:cNvSpPr txBox="1"/>
          <p:nvPr/>
        </p:nvSpPr>
        <p:spPr>
          <a:xfrm>
            <a:off x="7287158" y="5181854"/>
            <a:ext cx="4030388" cy="1200329"/>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en-US" altLang="zh-CN" dirty="0">
                <a:solidFill>
                  <a:srgbClr val="C00000"/>
                </a:solidFill>
              </a:rPr>
              <a:t>change</a:t>
            </a:r>
            <a:r>
              <a:rPr lang="zh-CN" altLang="en-US" dirty="0">
                <a:solidFill>
                  <a:srgbClr val="C00000"/>
                </a:solidFill>
              </a:rPr>
              <a:t> </a:t>
            </a:r>
            <a:r>
              <a:rPr lang="en-US" altLang="zh-CN" dirty="0">
                <a:solidFill>
                  <a:srgbClr val="C00000"/>
                </a:solidFill>
              </a:rPr>
              <a:t>parallelly</a:t>
            </a:r>
            <a:r>
              <a:rPr lang="zh-CN" altLang="en-US" dirty="0">
                <a:solidFill>
                  <a:srgbClr val="C00000"/>
                </a:solidFill>
              </a:rPr>
              <a:t> </a:t>
            </a:r>
            <a:r>
              <a:rPr lang="en-US" altLang="zh-CN" dirty="0">
                <a:solidFill>
                  <a:srgbClr val="C00000"/>
                </a:solidFill>
              </a:rPr>
              <a:t>across</a:t>
            </a:r>
            <a:r>
              <a:rPr lang="zh-CN" altLang="en-US" dirty="0">
                <a:solidFill>
                  <a:srgbClr val="C00000"/>
                </a:solidFill>
              </a:rPr>
              <a:t> </a:t>
            </a:r>
            <a:r>
              <a:rPr lang="en-US" altLang="zh-CN" dirty="0">
                <a:solidFill>
                  <a:srgbClr val="C00000"/>
                </a:solidFill>
              </a:rPr>
              <a:t>replicates</a:t>
            </a:r>
            <a:endParaRPr lang="en-US" dirty="0">
              <a:solidFill>
                <a:srgbClr val="C00000"/>
              </a:solidFill>
            </a:endParaRPr>
          </a:p>
        </p:txBody>
      </p:sp>
      <p:graphicFrame>
        <p:nvGraphicFramePr>
          <p:cNvPr id="5" name="内容占位符 8">
            <a:extLst>
              <a:ext uri="{FF2B5EF4-FFF2-40B4-BE49-F238E27FC236}">
                <a16:creationId xmlns:a16="http://schemas.microsoft.com/office/drawing/2014/main" id="{688ED332-647E-B609-5002-907556F9CF78}"/>
              </a:ext>
            </a:extLst>
          </p:cNvPr>
          <p:cNvGraphicFramePr>
            <a:graphicFrameLocks/>
          </p:cNvGraphicFramePr>
          <p:nvPr>
            <p:extLst>
              <p:ext uri="{D42A27DB-BD31-4B8C-83A1-F6EECF244321}">
                <p14:modId xmlns:p14="http://schemas.microsoft.com/office/powerpoint/2010/main" val="1034488225"/>
              </p:ext>
            </p:extLst>
          </p:nvPr>
        </p:nvGraphicFramePr>
        <p:xfrm>
          <a:off x="8280000" y="270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6" name="内容占位符 8">
            <a:extLst>
              <a:ext uri="{FF2B5EF4-FFF2-40B4-BE49-F238E27FC236}">
                <a16:creationId xmlns:a16="http://schemas.microsoft.com/office/drawing/2014/main" id="{2C30DE86-2089-629E-5AD4-0C67DDC3F839}"/>
              </a:ext>
            </a:extLst>
          </p:cNvPr>
          <p:cNvGraphicFramePr>
            <a:graphicFrameLocks/>
          </p:cNvGraphicFramePr>
          <p:nvPr>
            <p:extLst>
              <p:ext uri="{D42A27DB-BD31-4B8C-83A1-F6EECF244321}">
                <p14:modId xmlns:p14="http://schemas.microsoft.com/office/powerpoint/2010/main" val="3240008956"/>
              </p:ext>
            </p:extLst>
          </p:nvPr>
        </p:nvGraphicFramePr>
        <p:xfrm>
          <a:off x="8100000" y="288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0" name="内容占位符 8">
            <a:extLst>
              <a:ext uri="{FF2B5EF4-FFF2-40B4-BE49-F238E27FC236}">
                <a16:creationId xmlns:a16="http://schemas.microsoft.com/office/drawing/2014/main" id="{77664E45-041B-AA9F-76FC-AF16F19A4864}"/>
              </a:ext>
            </a:extLst>
          </p:cNvPr>
          <p:cNvGraphicFramePr>
            <a:graphicFrameLocks/>
          </p:cNvGraphicFramePr>
          <p:nvPr>
            <p:extLst>
              <p:ext uri="{D42A27DB-BD31-4B8C-83A1-F6EECF244321}">
                <p14:modId xmlns:p14="http://schemas.microsoft.com/office/powerpoint/2010/main" val="747681261"/>
              </p:ext>
            </p:extLst>
          </p:nvPr>
        </p:nvGraphicFramePr>
        <p:xfrm>
          <a:off x="7920000" y="306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8" name="内容占位符 8">
            <a:extLst>
              <a:ext uri="{FF2B5EF4-FFF2-40B4-BE49-F238E27FC236}">
                <a16:creationId xmlns:a16="http://schemas.microsoft.com/office/drawing/2014/main" id="{EC243DF1-CA6E-28B2-034C-93EA61E1197E}"/>
              </a:ext>
            </a:extLst>
          </p:cNvPr>
          <p:cNvGraphicFramePr>
            <a:graphicFrameLocks/>
          </p:cNvGraphicFramePr>
          <p:nvPr>
            <p:extLst>
              <p:ext uri="{D42A27DB-BD31-4B8C-83A1-F6EECF244321}">
                <p14:modId xmlns:p14="http://schemas.microsoft.com/office/powerpoint/2010/main" val="2933669637"/>
              </p:ext>
            </p:extLst>
          </p:nvPr>
        </p:nvGraphicFramePr>
        <p:xfrm>
          <a:off x="7740000" y="324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
        <p:nvSpPr>
          <p:cNvPr id="21" name="文本框 20">
            <a:extLst>
              <a:ext uri="{FF2B5EF4-FFF2-40B4-BE49-F238E27FC236}">
                <a16:creationId xmlns:a16="http://schemas.microsoft.com/office/drawing/2014/main" id="{81C18680-9577-8958-7AFC-7F49F8ACA4A6}"/>
              </a:ext>
            </a:extLst>
          </p:cNvPr>
          <p:cNvSpPr txBox="1"/>
          <p:nvPr/>
        </p:nvSpPr>
        <p:spPr>
          <a:xfrm>
            <a:off x="7287158" y="2247837"/>
            <a:ext cx="3037942" cy="369332"/>
          </a:xfrm>
          <a:prstGeom prst="rect">
            <a:avLst/>
          </a:prstGeom>
          <a:noFill/>
        </p:spPr>
        <p:txBody>
          <a:bodyPr wrap="square" rtlCol="0">
            <a:spAutoFit/>
          </a:bodyPr>
          <a:lstStyle/>
          <a:p>
            <a:r>
              <a:rPr lang="en-US" altLang="zh-CN" dirty="0">
                <a:solidFill>
                  <a:srgbClr val="C00000"/>
                </a:solidFill>
              </a:rPr>
              <a:t>K</a:t>
            </a:r>
            <a:r>
              <a:rPr lang="zh-CN" altLang="en-US" dirty="0">
                <a:solidFill>
                  <a:srgbClr val="C00000"/>
                </a:solidFill>
              </a:rPr>
              <a:t> </a:t>
            </a:r>
            <a:r>
              <a:rPr lang="en-US" altLang="zh-CN" dirty="0">
                <a:solidFill>
                  <a:srgbClr val="C00000"/>
                </a:solidFill>
              </a:rPr>
              <a:t>contingency</a:t>
            </a:r>
            <a:r>
              <a:rPr lang="zh-CN" altLang="en-US" dirty="0">
                <a:solidFill>
                  <a:srgbClr val="C00000"/>
                </a:solidFill>
              </a:rPr>
              <a:t> </a:t>
            </a:r>
            <a:r>
              <a:rPr lang="en-US" altLang="zh-CN" dirty="0">
                <a:solidFill>
                  <a:srgbClr val="C00000"/>
                </a:solidFill>
              </a:rPr>
              <a:t>tables</a:t>
            </a:r>
            <a:endParaRPr lang="en-US" dirty="0">
              <a:solidFill>
                <a:srgbClr val="C00000"/>
              </a:solidFill>
            </a:endParaRPr>
          </a:p>
        </p:txBody>
      </p:sp>
      <p:sp>
        <p:nvSpPr>
          <p:cNvPr id="3" name="文本框 2">
            <a:extLst>
              <a:ext uri="{FF2B5EF4-FFF2-40B4-BE49-F238E27FC236}">
                <a16:creationId xmlns:a16="http://schemas.microsoft.com/office/drawing/2014/main" id="{8A6662A9-FAB9-1A88-2109-AC2DAE1BAE28}"/>
              </a:ext>
            </a:extLst>
          </p:cNvPr>
          <p:cNvSpPr txBox="1"/>
          <p:nvPr/>
        </p:nvSpPr>
        <p:spPr>
          <a:xfrm>
            <a:off x="10233176" y="4802640"/>
            <a:ext cx="1733006" cy="369332"/>
          </a:xfrm>
          <a:prstGeom prst="rect">
            <a:avLst/>
          </a:prstGeom>
          <a:noFill/>
        </p:spPr>
        <p:txBody>
          <a:bodyPr wrap="square" rtlCol="0">
            <a:spAutoFit/>
          </a:bodyPr>
          <a:lstStyle/>
          <a:p>
            <a:r>
              <a:rPr lang="en-US" dirty="0"/>
              <a:t>#allele count</a:t>
            </a:r>
          </a:p>
        </p:txBody>
      </p:sp>
      <p:sp>
        <p:nvSpPr>
          <p:cNvPr id="31" name="日期占位符 30">
            <a:extLst>
              <a:ext uri="{FF2B5EF4-FFF2-40B4-BE49-F238E27FC236}">
                <a16:creationId xmlns:a16="http://schemas.microsoft.com/office/drawing/2014/main" id="{FE23B654-47D4-1D91-8767-232692DD259E}"/>
              </a:ext>
            </a:extLst>
          </p:cNvPr>
          <p:cNvSpPr>
            <a:spLocks noGrp="1"/>
          </p:cNvSpPr>
          <p:nvPr>
            <p:ph type="dt" sz="half" idx="10"/>
          </p:nvPr>
        </p:nvSpPr>
        <p:spPr/>
        <p:txBody>
          <a:bodyPr/>
          <a:lstStyle/>
          <a:p>
            <a:r>
              <a:rPr lang="en-US" altLang="zh-CN"/>
              <a:t>2025/03/10</a:t>
            </a:r>
            <a:endParaRPr lang="en-US" altLang="zh-CN" dirty="0"/>
          </a:p>
        </p:txBody>
      </p:sp>
      <p:graphicFrame>
        <p:nvGraphicFramePr>
          <p:cNvPr id="34" name="内容占位符 8">
            <a:extLst>
              <a:ext uri="{FF2B5EF4-FFF2-40B4-BE49-F238E27FC236}">
                <a16:creationId xmlns:a16="http://schemas.microsoft.com/office/drawing/2014/main" id="{ACC13D6A-FF5D-EE75-17A1-F34ED00BA178}"/>
              </a:ext>
            </a:extLst>
          </p:cNvPr>
          <p:cNvGraphicFramePr>
            <a:graphicFrameLocks/>
          </p:cNvGraphicFramePr>
          <p:nvPr>
            <p:extLst>
              <p:ext uri="{D42A27DB-BD31-4B8C-83A1-F6EECF244321}">
                <p14:modId xmlns:p14="http://schemas.microsoft.com/office/powerpoint/2010/main" val="418705305"/>
              </p:ext>
            </p:extLst>
          </p:nvPr>
        </p:nvGraphicFramePr>
        <p:xfrm>
          <a:off x="7560000" y="342115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Tree>
    <p:extLst>
      <p:ext uri="{BB962C8B-B14F-4D97-AF65-F5344CB8AC3E}">
        <p14:creationId xmlns:p14="http://schemas.microsoft.com/office/powerpoint/2010/main" val="389090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1397E-D935-F62B-793A-4764124A22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223CF98-E213-45E6-D763-211FB69F744F}"/>
              </a:ext>
            </a:extLst>
          </p:cNvPr>
          <p:cNvSpPr>
            <a:spLocks noGrp="1"/>
          </p:cNvSpPr>
          <p:nvPr>
            <p:ph type="title"/>
          </p:nvPr>
        </p:nvSpPr>
        <p:spPr>
          <a:xfrm>
            <a:off x="839788" y="365125"/>
            <a:ext cx="10515600" cy="1325563"/>
          </a:xfrm>
        </p:spPr>
        <p:txBody>
          <a:bodyPr/>
          <a:lstStyle/>
          <a:p>
            <a:r>
              <a:rPr lang="en-US" altLang="zh-CN" dirty="0">
                <a:solidFill>
                  <a:srgbClr val="C00000"/>
                </a:solidFill>
              </a:rPr>
              <a:t>Adapted</a:t>
            </a:r>
            <a:r>
              <a:rPr lang="zh-CN" altLang="en-US" dirty="0"/>
              <a:t> </a:t>
            </a:r>
            <a:r>
              <a:rPr lang="en-US" altLang="zh-CN" dirty="0"/>
              <a:t>Chisq-test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graphicFrame>
        <p:nvGraphicFramePr>
          <p:cNvPr id="9" name="内容占位符 8">
            <a:extLst>
              <a:ext uri="{FF2B5EF4-FFF2-40B4-BE49-F238E27FC236}">
                <a16:creationId xmlns:a16="http://schemas.microsoft.com/office/drawing/2014/main" id="{97DFFCB5-73C1-AC69-1A20-1DFDA7AEADB5}"/>
              </a:ext>
            </a:extLst>
          </p:cNvPr>
          <p:cNvGraphicFramePr>
            <a:graphicFrameLocks noGrp="1"/>
          </p:cNvGraphicFramePr>
          <p:nvPr>
            <p:ph sz="half" idx="2"/>
          </p:nvPr>
        </p:nvGraphicFramePr>
        <p:xfrm>
          <a:off x="7532512" y="259268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tc>
                <a:tc>
                  <a:txBody>
                    <a:bodyPr/>
                    <a:lstStyle/>
                    <a:p>
                      <a:r>
                        <a:rPr lang="en-US" altLang="zh-CN" dirty="0"/>
                        <a:t>Alternative</a:t>
                      </a:r>
                      <a:r>
                        <a:rPr lang="zh-CN" altLang="en-US" dirty="0"/>
                        <a:t> </a:t>
                      </a:r>
                      <a:r>
                        <a:rPr lang="en-US" altLang="zh-CN" dirty="0"/>
                        <a:t>Allele</a:t>
                      </a:r>
                      <a:endParaRPr lang="en-US" dirty="0"/>
                    </a:p>
                  </a:txBody>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tc>
                <a:tc>
                  <a:txBody>
                    <a:bodyPr/>
                    <a:lstStyle/>
                    <a:p>
                      <a:r>
                        <a:rPr lang="en-US" altLang="zh-CN" dirty="0"/>
                        <a:t>2</a:t>
                      </a:r>
                      <a:endParaRPr lang="en-US" dirty="0"/>
                    </a:p>
                  </a:txBody>
                  <a:tcPr/>
                </a:tc>
                <a:tc>
                  <a:txBody>
                    <a:bodyPr/>
                    <a:lstStyle/>
                    <a:p>
                      <a:r>
                        <a:rPr lang="en-US" altLang="zh-CN" dirty="0"/>
                        <a:t>48</a:t>
                      </a:r>
                      <a:endParaRPr lang="en-US" dirty="0"/>
                    </a:p>
                  </a:txBody>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tc>
                <a:tc>
                  <a:txBody>
                    <a:bodyPr/>
                    <a:lstStyle/>
                    <a:p>
                      <a:r>
                        <a:rPr lang="en-US" altLang="zh-CN" dirty="0"/>
                        <a:t>13</a:t>
                      </a:r>
                      <a:endParaRPr lang="en-US" dirty="0"/>
                    </a:p>
                  </a:txBody>
                  <a:tcPr/>
                </a:tc>
                <a:tc>
                  <a:txBody>
                    <a:bodyPr/>
                    <a:lstStyle/>
                    <a:p>
                      <a:r>
                        <a:rPr lang="en-US" altLang="zh-CN" dirty="0"/>
                        <a:t>47</a:t>
                      </a:r>
                      <a:endParaRPr lang="en-US" dirty="0"/>
                    </a:p>
                  </a:txBody>
                  <a:tcPr/>
                </a:tc>
                <a:extLst>
                  <a:ext uri="{0D108BD9-81ED-4DB2-BD59-A6C34878D82A}">
                    <a16:rowId xmlns:a16="http://schemas.microsoft.com/office/drawing/2014/main" val="507610973"/>
                  </a:ext>
                </a:extLst>
              </a:tr>
            </a:tbl>
          </a:graphicData>
        </a:graphic>
      </p:graphicFrame>
      <p:sp>
        <p:nvSpPr>
          <p:cNvPr id="7" name="页脚占位符 6">
            <a:extLst>
              <a:ext uri="{FF2B5EF4-FFF2-40B4-BE49-F238E27FC236}">
                <a16:creationId xmlns:a16="http://schemas.microsoft.com/office/drawing/2014/main" id="{11FB55D4-0E28-003B-FE27-03BA39EF678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A62ACEB7-3CAF-BB6D-DAAC-058B623DE2A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21</a:t>
            </a:fld>
            <a:endParaRPr lang="en-US" dirty="0"/>
          </a:p>
        </p:txBody>
      </p:sp>
      <p:sp>
        <p:nvSpPr>
          <p:cNvPr id="11" name="文本框 10">
            <a:extLst>
              <a:ext uri="{FF2B5EF4-FFF2-40B4-BE49-F238E27FC236}">
                <a16:creationId xmlns:a16="http://schemas.microsoft.com/office/drawing/2014/main" id="{6ED0DE7C-B4CB-81F4-704A-8726FA41F19C}"/>
              </a:ext>
            </a:extLst>
          </p:cNvPr>
          <p:cNvSpPr txBox="1"/>
          <p:nvPr/>
        </p:nvSpPr>
        <p:spPr>
          <a:xfrm>
            <a:off x="7532513" y="2223357"/>
            <a:ext cx="4030388" cy="369332"/>
          </a:xfrm>
          <a:prstGeom prst="rect">
            <a:avLst/>
          </a:prstGeom>
          <a:noFill/>
        </p:spPr>
        <p:txBody>
          <a:bodyPr wrap="square" rtlCol="0">
            <a:spAutoFit/>
          </a:bodyPr>
          <a:lstStyle/>
          <a:p>
            <a:r>
              <a:rPr lang="en-US" altLang="zh-CN" dirty="0"/>
              <a:t>Per</a:t>
            </a:r>
            <a:r>
              <a:rPr lang="zh-CN" altLang="en-US" dirty="0"/>
              <a:t> </a:t>
            </a:r>
            <a:r>
              <a:rPr lang="en-US" altLang="zh-CN" dirty="0"/>
              <a:t>SNP</a:t>
            </a:r>
            <a:endParaRPr lang="en-US" dirty="0"/>
          </a:p>
        </p:txBody>
      </p:sp>
      <p:sp>
        <p:nvSpPr>
          <p:cNvPr id="50" name="文本框 49">
            <a:extLst>
              <a:ext uri="{FF2B5EF4-FFF2-40B4-BE49-F238E27FC236}">
                <a16:creationId xmlns:a16="http://schemas.microsoft.com/office/drawing/2014/main" id="{D37807CE-3D19-C694-7E9A-1343955B8CD4}"/>
              </a:ext>
            </a:extLst>
          </p:cNvPr>
          <p:cNvSpPr txBox="1"/>
          <p:nvPr/>
        </p:nvSpPr>
        <p:spPr>
          <a:xfrm>
            <a:off x="7287158" y="5181854"/>
            <a:ext cx="4030388" cy="923330"/>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3" name="文本框 2">
            <a:extLst>
              <a:ext uri="{FF2B5EF4-FFF2-40B4-BE49-F238E27FC236}">
                <a16:creationId xmlns:a16="http://schemas.microsoft.com/office/drawing/2014/main" id="{BF64A243-FFB2-E745-992B-3E1556130AD8}"/>
              </a:ext>
            </a:extLst>
          </p:cNvPr>
          <p:cNvSpPr txBox="1"/>
          <p:nvPr/>
        </p:nvSpPr>
        <p:spPr>
          <a:xfrm>
            <a:off x="9667935" y="4060489"/>
            <a:ext cx="1733006" cy="369332"/>
          </a:xfrm>
          <a:prstGeom prst="rect">
            <a:avLst/>
          </a:prstGeom>
          <a:noFill/>
        </p:spPr>
        <p:txBody>
          <a:bodyPr wrap="square" rtlCol="0">
            <a:spAutoFit/>
          </a:bodyPr>
          <a:lstStyle/>
          <a:p>
            <a:r>
              <a:rPr lang="en-US" dirty="0"/>
              <a:t>#allele count</a:t>
            </a:r>
          </a:p>
        </p:txBody>
      </p:sp>
      <p:grpSp>
        <p:nvGrpSpPr>
          <p:cNvPr id="4" name="组合 3">
            <a:extLst>
              <a:ext uri="{FF2B5EF4-FFF2-40B4-BE49-F238E27FC236}">
                <a16:creationId xmlns:a16="http://schemas.microsoft.com/office/drawing/2014/main" id="{2C864393-64A8-ADBE-B664-C83298E243D4}"/>
              </a:ext>
            </a:extLst>
          </p:cNvPr>
          <p:cNvGrpSpPr/>
          <p:nvPr/>
        </p:nvGrpSpPr>
        <p:grpSpPr>
          <a:xfrm>
            <a:off x="561804" y="1690688"/>
            <a:ext cx="6480000" cy="4500000"/>
            <a:chOff x="720000" y="1440000"/>
            <a:chExt cx="6480000" cy="4500000"/>
          </a:xfrm>
        </p:grpSpPr>
        <p:sp>
          <p:nvSpPr>
            <p:cNvPr id="5" name="圆角矩形 4">
              <a:extLst>
                <a:ext uri="{FF2B5EF4-FFF2-40B4-BE49-F238E27FC236}">
                  <a16:creationId xmlns:a16="http://schemas.microsoft.com/office/drawing/2014/main" id="{EF85B74A-867D-0E35-CC48-B173288D8F22}"/>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6" name="圆角矩形 5">
              <a:extLst>
                <a:ext uri="{FF2B5EF4-FFF2-40B4-BE49-F238E27FC236}">
                  <a16:creationId xmlns:a16="http://schemas.microsoft.com/office/drawing/2014/main" id="{63210A26-D0D8-E7D7-53B5-D2FDE62B1C1A}"/>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0" name="圆角矩形 9">
              <a:extLst>
                <a:ext uri="{FF2B5EF4-FFF2-40B4-BE49-F238E27FC236}">
                  <a16:creationId xmlns:a16="http://schemas.microsoft.com/office/drawing/2014/main" id="{52F77E4D-E356-081C-364D-6A05A44DFA81}"/>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Chisq-test</a:t>
              </a:r>
            </a:p>
          </p:txBody>
        </p:sp>
        <p:sp>
          <p:nvSpPr>
            <p:cNvPr id="18" name="圆角矩形 17">
              <a:extLst>
                <a:ext uri="{FF2B5EF4-FFF2-40B4-BE49-F238E27FC236}">
                  <a16:creationId xmlns:a16="http://schemas.microsoft.com/office/drawing/2014/main" id="{D1A1D654-107E-4452-8379-7C0C937D01B3}"/>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21" name="圆角矩形 20">
              <a:extLst>
                <a:ext uri="{FF2B5EF4-FFF2-40B4-BE49-F238E27FC236}">
                  <a16:creationId xmlns:a16="http://schemas.microsoft.com/office/drawing/2014/main" id="{0926EE75-E7BB-4FA4-DD93-2F6EB1C7CA23}"/>
                </a:ext>
              </a:extLst>
            </p:cNvPr>
            <p:cNvSpPr/>
            <p:nvPr/>
          </p:nvSpPr>
          <p:spPr>
            <a:xfrm>
              <a:off x="720000" y="3960000"/>
              <a:ext cx="2880000" cy="720000"/>
            </a:xfrm>
            <a:prstGeom prst="roundRect">
              <a:avLst/>
            </a:prstGeom>
            <a:solidFill>
              <a:schemeClr val="accent1">
                <a:alpha val="30000"/>
              </a:schemeClr>
            </a:solidFill>
            <a:ln>
              <a:solidFill>
                <a:schemeClr val="accent1">
                  <a:shade val="15000"/>
                  <a:alpha val="3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lt1">
                      <a:alpha val="30000"/>
                    </a:schemeClr>
                  </a:solidFill>
                </a:rPr>
                <a:t>WF</a:t>
              </a:r>
              <a:r>
                <a:rPr lang="zh-CN" altLang="en-US" b="1" dirty="0">
                  <a:solidFill>
                    <a:schemeClr val="lt1">
                      <a:alpha val="30000"/>
                    </a:schemeClr>
                  </a:solidFill>
                </a:rPr>
                <a:t> </a:t>
              </a:r>
              <a:r>
                <a:rPr lang="en-US" altLang="zh-CN" b="1" dirty="0">
                  <a:solidFill>
                    <a:schemeClr val="lt1">
                      <a:alpha val="30000"/>
                    </a:schemeClr>
                  </a:solidFill>
                </a:rPr>
                <a:t>simulation</a:t>
              </a:r>
            </a:p>
          </p:txBody>
        </p:sp>
        <p:sp>
          <p:nvSpPr>
            <p:cNvPr id="22" name="圆角矩形 21">
              <a:extLst>
                <a:ext uri="{FF2B5EF4-FFF2-40B4-BE49-F238E27FC236}">
                  <a16:creationId xmlns:a16="http://schemas.microsoft.com/office/drawing/2014/main" id="{24C7E6DB-B5C5-1BB4-47A8-D0729D0D3A81}"/>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27" name="直线箭头连接符 26">
              <a:extLst>
                <a:ext uri="{FF2B5EF4-FFF2-40B4-BE49-F238E27FC236}">
                  <a16:creationId xmlns:a16="http://schemas.microsoft.com/office/drawing/2014/main" id="{AF7F5B06-1E49-A896-31AA-FCF0B2F15E1A}"/>
                </a:ext>
              </a:extLst>
            </p:cNvPr>
            <p:cNvCxnSpPr>
              <a:cxnSpLocks/>
              <a:stCxn id="5" idx="2"/>
              <a:endCxn id="6"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E9CF6BAF-E931-2F95-FB04-7FA8245332EA}"/>
                </a:ext>
              </a:extLst>
            </p:cNvPr>
            <p:cNvCxnSpPr>
              <a:cxnSpLocks/>
              <a:stCxn id="5" idx="2"/>
              <a:endCxn id="18"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B0477299-6C01-346F-1753-D95FB219701B}"/>
                </a:ext>
              </a:extLst>
            </p:cNvPr>
            <p:cNvCxnSpPr>
              <a:cxnSpLocks/>
              <a:stCxn id="18" idx="2"/>
              <a:endCxn id="10" idx="0"/>
            </p:cNvCxnSpPr>
            <p:nvPr/>
          </p:nvCxnSpPr>
          <p:spPr>
            <a:xfrm>
              <a:off x="2160000" y="3420000"/>
              <a:ext cx="36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44B279FC-001E-0982-E401-2061D480C26D}"/>
                </a:ext>
              </a:extLst>
            </p:cNvPr>
            <p:cNvCxnSpPr>
              <a:cxnSpLocks/>
              <a:stCxn id="6" idx="2"/>
              <a:endCxn id="10"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线箭头连接符 30">
              <a:extLst>
                <a:ext uri="{FF2B5EF4-FFF2-40B4-BE49-F238E27FC236}">
                  <a16:creationId xmlns:a16="http://schemas.microsoft.com/office/drawing/2014/main" id="{672B065A-7E15-251D-EAB9-CBA2CB0ED3B0}"/>
                </a:ext>
              </a:extLst>
            </p:cNvPr>
            <p:cNvCxnSpPr>
              <a:cxnSpLocks/>
              <a:stCxn id="10" idx="2"/>
              <a:endCxn id="22"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 name="日期占位符 19">
            <a:extLst>
              <a:ext uri="{FF2B5EF4-FFF2-40B4-BE49-F238E27FC236}">
                <a16:creationId xmlns:a16="http://schemas.microsoft.com/office/drawing/2014/main" id="{F23DE65D-CE59-8BDC-299C-5FE5FC929502}"/>
              </a:ext>
            </a:extLst>
          </p:cNvPr>
          <p:cNvSpPr>
            <a:spLocks noGrp="1"/>
          </p:cNvSpPr>
          <p:nvPr>
            <p:ph type="dt" sz="half" idx="10"/>
          </p:nvPr>
        </p:nvSpPr>
        <p:spPr/>
        <p:txBody>
          <a:bodyPr/>
          <a:lstStyle/>
          <a:p>
            <a:r>
              <a:rPr lang="en-US" altLang="zh-CN"/>
              <a:t>2025/03/10</a:t>
            </a:r>
            <a:endParaRPr lang="en-US" altLang="zh-CN" dirty="0"/>
          </a:p>
        </p:txBody>
      </p:sp>
      <p:cxnSp>
        <p:nvCxnSpPr>
          <p:cNvPr id="14" name="直线连接符 13">
            <a:extLst>
              <a:ext uri="{FF2B5EF4-FFF2-40B4-BE49-F238E27FC236}">
                <a16:creationId xmlns:a16="http://schemas.microsoft.com/office/drawing/2014/main" id="{C13724E6-231A-C2F1-CB08-67B76CD08667}"/>
              </a:ext>
            </a:extLst>
          </p:cNvPr>
          <p:cNvCxnSpPr/>
          <p:nvPr/>
        </p:nvCxnSpPr>
        <p:spPr>
          <a:xfrm>
            <a:off x="629099" y="4232635"/>
            <a:ext cx="2764550"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直线连接符 14">
            <a:extLst>
              <a:ext uri="{FF2B5EF4-FFF2-40B4-BE49-F238E27FC236}">
                <a16:creationId xmlns:a16="http://schemas.microsoft.com/office/drawing/2014/main" id="{EDC8FBF3-5BAF-75F0-8094-AB941D615C41}"/>
              </a:ext>
            </a:extLst>
          </p:cNvPr>
          <p:cNvCxnSpPr>
            <a:cxnSpLocks/>
          </p:cNvCxnSpPr>
          <p:nvPr/>
        </p:nvCxnSpPr>
        <p:spPr>
          <a:xfrm flipH="1">
            <a:off x="561804" y="4232635"/>
            <a:ext cx="2831845"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250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9AF8-3AE8-0921-BD7C-AC5913105C2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1F99ED9-F086-6DA9-6C60-341A98AC5DE3}"/>
              </a:ext>
            </a:extLst>
          </p:cNvPr>
          <p:cNvSpPr>
            <a:spLocks noGrp="1"/>
          </p:cNvSpPr>
          <p:nvPr>
            <p:ph type="title"/>
          </p:nvPr>
        </p:nvSpPr>
        <p:spPr>
          <a:xfrm>
            <a:off x="839788" y="365125"/>
            <a:ext cx="10515600" cy="1325563"/>
          </a:xfrm>
        </p:spPr>
        <p:txBody>
          <a:bodyPr/>
          <a:lstStyle/>
          <a:p>
            <a:r>
              <a:rPr lang="en-US" altLang="zh-CN" dirty="0">
                <a:solidFill>
                  <a:srgbClr val="C00000"/>
                </a:solidFill>
              </a:rPr>
              <a:t>Adapted</a:t>
            </a:r>
            <a:r>
              <a:rPr lang="zh-CN" altLang="en-US" dirty="0"/>
              <a:t> </a:t>
            </a:r>
            <a:r>
              <a:rPr lang="en-US" altLang="zh-CN" dirty="0"/>
              <a:t>CMH-test</a:t>
            </a:r>
            <a:r>
              <a:rPr lang="zh-CN" altLang="en-US" dirty="0"/>
              <a:t> </a:t>
            </a:r>
            <a:r>
              <a:rPr lang="en-US" altLang="zh-CN" dirty="0"/>
              <a:t>in</a:t>
            </a:r>
            <a:r>
              <a:rPr lang="zh-CN" altLang="en-US" dirty="0"/>
              <a:t> </a:t>
            </a:r>
            <a:r>
              <a:rPr lang="en-US" altLang="zh-CN" dirty="0"/>
              <a:t>detecting</a:t>
            </a:r>
            <a:r>
              <a:rPr lang="zh-CN" altLang="en-US" dirty="0"/>
              <a:t> </a:t>
            </a:r>
            <a:r>
              <a:rPr lang="en-US" altLang="zh-CN" dirty="0"/>
              <a:t>selection</a:t>
            </a:r>
            <a:endParaRPr lang="en-US" dirty="0"/>
          </a:p>
        </p:txBody>
      </p:sp>
      <p:sp>
        <p:nvSpPr>
          <p:cNvPr id="7" name="页脚占位符 6">
            <a:extLst>
              <a:ext uri="{FF2B5EF4-FFF2-40B4-BE49-F238E27FC236}">
                <a16:creationId xmlns:a16="http://schemas.microsoft.com/office/drawing/2014/main" id="{97C7126C-B576-92D4-77CC-B56FE16F593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8" name="灯片编号占位符 7">
            <a:extLst>
              <a:ext uri="{FF2B5EF4-FFF2-40B4-BE49-F238E27FC236}">
                <a16:creationId xmlns:a16="http://schemas.microsoft.com/office/drawing/2014/main" id="{B87F7C73-44CD-AA99-4725-E1D657F1E41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22</a:t>
            </a:fld>
            <a:endParaRPr lang="en-US" dirty="0"/>
          </a:p>
        </p:txBody>
      </p:sp>
      <p:grpSp>
        <p:nvGrpSpPr>
          <p:cNvPr id="49" name="组合 48">
            <a:extLst>
              <a:ext uri="{FF2B5EF4-FFF2-40B4-BE49-F238E27FC236}">
                <a16:creationId xmlns:a16="http://schemas.microsoft.com/office/drawing/2014/main" id="{4F94E6F8-0C85-A0A2-4D2F-7D1E01A2E0AF}"/>
              </a:ext>
            </a:extLst>
          </p:cNvPr>
          <p:cNvGrpSpPr/>
          <p:nvPr/>
        </p:nvGrpSpPr>
        <p:grpSpPr>
          <a:xfrm>
            <a:off x="561804" y="1690688"/>
            <a:ext cx="6480000" cy="4500000"/>
            <a:chOff x="720000" y="1440000"/>
            <a:chExt cx="6480000" cy="4500000"/>
          </a:xfrm>
        </p:grpSpPr>
        <p:sp>
          <p:nvSpPr>
            <p:cNvPr id="12" name="圆角矩形 11">
              <a:extLst>
                <a:ext uri="{FF2B5EF4-FFF2-40B4-BE49-F238E27FC236}">
                  <a16:creationId xmlns:a16="http://schemas.microsoft.com/office/drawing/2014/main" id="{7E83DC29-C680-2E5E-2235-4B281E761683}"/>
                </a:ext>
              </a:extLst>
            </p:cNvPr>
            <p:cNvSpPr/>
            <p:nvPr/>
          </p:nvSpPr>
          <p:spPr>
            <a:xfrm>
              <a:off x="2520000" y="1440000"/>
              <a:ext cx="2880000" cy="72000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Input:</a:t>
              </a:r>
              <a:r>
                <a:rPr lang="zh-CN" altLang="en-US" b="1" dirty="0"/>
                <a:t> </a:t>
              </a:r>
              <a:r>
                <a:rPr lang="en-US" altLang="zh-CN" b="1" dirty="0"/>
                <a:t>Allele</a:t>
              </a:r>
              <a:r>
                <a:rPr lang="zh-CN" altLang="en-US" b="1" dirty="0"/>
                <a:t> </a:t>
              </a:r>
              <a:r>
                <a:rPr lang="en-US" altLang="zh-CN" b="1" dirty="0"/>
                <a:t>frequency</a:t>
              </a:r>
              <a:r>
                <a:rPr lang="zh-CN" altLang="en-US" b="1" dirty="0"/>
                <a:t> </a:t>
              </a:r>
              <a:r>
                <a:rPr lang="en-US" altLang="zh-CN" b="1" dirty="0"/>
                <a:t>and</a:t>
              </a:r>
              <a:r>
                <a:rPr lang="zh-CN" altLang="en-US" b="1" dirty="0"/>
                <a:t> </a:t>
              </a:r>
              <a:r>
                <a:rPr lang="en-US" altLang="zh-CN" b="1" dirty="0"/>
                <a:t>Coverage</a:t>
              </a:r>
              <a:endParaRPr lang="en-US" b="1" dirty="0"/>
            </a:p>
          </p:txBody>
        </p:sp>
        <p:sp>
          <p:nvSpPr>
            <p:cNvPr id="13" name="圆角矩形 12">
              <a:extLst>
                <a:ext uri="{FF2B5EF4-FFF2-40B4-BE49-F238E27FC236}">
                  <a16:creationId xmlns:a16="http://schemas.microsoft.com/office/drawing/2014/main" id="{E563E49D-3A28-D389-7260-B9B419761270}"/>
                </a:ext>
              </a:extLst>
            </p:cNvPr>
            <p:cNvSpPr/>
            <p:nvPr/>
          </p:nvSpPr>
          <p:spPr>
            <a:xfrm>
              <a:off x="43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Build</a:t>
              </a:r>
              <a:r>
                <a:rPr lang="zh-CN" altLang="en-US" b="1" dirty="0"/>
                <a:t> </a:t>
              </a:r>
              <a:r>
                <a:rPr lang="en-US" altLang="zh-CN" b="1" dirty="0"/>
                <a:t>contingency</a:t>
              </a:r>
              <a:r>
                <a:rPr lang="zh-CN" altLang="en-US" b="1" dirty="0"/>
                <a:t> </a:t>
              </a:r>
              <a:r>
                <a:rPr lang="en-US" altLang="zh-CN" b="1" dirty="0"/>
                <a:t>table</a:t>
              </a:r>
              <a:endParaRPr lang="en-US" b="1" dirty="0"/>
            </a:p>
          </p:txBody>
        </p:sp>
        <p:sp>
          <p:nvSpPr>
            <p:cNvPr id="14" name="圆角矩形 13">
              <a:extLst>
                <a:ext uri="{FF2B5EF4-FFF2-40B4-BE49-F238E27FC236}">
                  <a16:creationId xmlns:a16="http://schemas.microsoft.com/office/drawing/2014/main" id="{CEECCDE2-D4A8-E080-890B-979B7E6E69A7}"/>
                </a:ext>
              </a:extLst>
            </p:cNvPr>
            <p:cNvSpPr/>
            <p:nvPr/>
          </p:nvSpPr>
          <p:spPr>
            <a:xfrm>
              <a:off x="4320000" y="3960000"/>
              <a:ext cx="2880000" cy="720000"/>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CMH-test</a:t>
              </a:r>
            </a:p>
          </p:txBody>
        </p:sp>
        <p:sp>
          <p:nvSpPr>
            <p:cNvPr id="15" name="圆角矩形 14">
              <a:extLst>
                <a:ext uri="{FF2B5EF4-FFF2-40B4-BE49-F238E27FC236}">
                  <a16:creationId xmlns:a16="http://schemas.microsoft.com/office/drawing/2014/main" id="{562A68CF-2BAD-F8DD-90CB-5A95466FEA1C}"/>
                </a:ext>
              </a:extLst>
            </p:cNvPr>
            <p:cNvSpPr/>
            <p:nvPr/>
          </p:nvSpPr>
          <p:spPr>
            <a:xfrm>
              <a:off x="720000" y="2700000"/>
              <a:ext cx="2880000" cy="7200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Estimate</a:t>
              </a:r>
              <a:r>
                <a:rPr lang="zh-CN" altLang="en-US" b="1" dirty="0"/>
                <a:t> </a:t>
              </a:r>
              <a:r>
                <a:rPr lang="en-US" altLang="zh-CN" b="1" dirty="0"/>
                <a:t>Ne</a:t>
              </a:r>
              <a:endParaRPr lang="en-US" b="1" dirty="0"/>
            </a:p>
          </p:txBody>
        </p:sp>
        <p:sp>
          <p:nvSpPr>
            <p:cNvPr id="16" name="圆角矩形 15">
              <a:extLst>
                <a:ext uri="{FF2B5EF4-FFF2-40B4-BE49-F238E27FC236}">
                  <a16:creationId xmlns:a16="http://schemas.microsoft.com/office/drawing/2014/main" id="{0C1D617B-8C41-888E-349A-BD2C4C7FF477}"/>
                </a:ext>
              </a:extLst>
            </p:cNvPr>
            <p:cNvSpPr/>
            <p:nvPr/>
          </p:nvSpPr>
          <p:spPr>
            <a:xfrm>
              <a:off x="720000" y="3960000"/>
              <a:ext cx="2880000" cy="720000"/>
            </a:xfrm>
            <a:prstGeom prst="roundRect">
              <a:avLst/>
            </a:prstGeom>
            <a:solidFill>
              <a:schemeClr val="accent1">
                <a:alpha val="30000"/>
              </a:schemeClr>
            </a:solidFill>
            <a:ln>
              <a:solidFill>
                <a:schemeClr val="accent1">
                  <a:shade val="15000"/>
                  <a:alpha val="3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solidFill>
                    <a:schemeClr val="lt1">
                      <a:alpha val="30000"/>
                    </a:schemeClr>
                  </a:solidFill>
                </a:rPr>
                <a:t>WF</a:t>
              </a:r>
              <a:r>
                <a:rPr lang="zh-CN" altLang="en-US" b="1" dirty="0">
                  <a:solidFill>
                    <a:schemeClr val="lt1">
                      <a:alpha val="30000"/>
                    </a:schemeClr>
                  </a:solidFill>
                </a:rPr>
                <a:t> </a:t>
              </a:r>
              <a:r>
                <a:rPr lang="en-US" altLang="zh-CN" b="1" dirty="0">
                  <a:solidFill>
                    <a:schemeClr val="lt1">
                      <a:alpha val="30000"/>
                    </a:schemeClr>
                  </a:solidFill>
                </a:rPr>
                <a:t>simulation</a:t>
              </a:r>
            </a:p>
          </p:txBody>
        </p:sp>
        <p:sp>
          <p:nvSpPr>
            <p:cNvPr id="17" name="圆角矩形 16">
              <a:extLst>
                <a:ext uri="{FF2B5EF4-FFF2-40B4-BE49-F238E27FC236}">
                  <a16:creationId xmlns:a16="http://schemas.microsoft.com/office/drawing/2014/main" id="{A5AA9D0E-F719-445C-E712-22AA0A17C341}"/>
                </a:ext>
              </a:extLst>
            </p:cNvPr>
            <p:cNvSpPr/>
            <p:nvPr/>
          </p:nvSpPr>
          <p:spPr>
            <a:xfrm>
              <a:off x="2520000" y="5220000"/>
              <a:ext cx="2880000" cy="7200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a:t>Corrected</a:t>
              </a:r>
              <a:r>
                <a:rPr lang="zh-CN" altLang="en-US" b="1" dirty="0"/>
                <a:t> </a:t>
              </a:r>
              <a:r>
                <a:rPr lang="en-US" altLang="zh-CN" b="1" dirty="0"/>
                <a:t>P-value</a:t>
              </a:r>
              <a:endParaRPr lang="en-US" b="1" dirty="0"/>
            </a:p>
          </p:txBody>
        </p:sp>
        <p:cxnSp>
          <p:nvCxnSpPr>
            <p:cNvPr id="19" name="直线箭头连接符 18">
              <a:extLst>
                <a:ext uri="{FF2B5EF4-FFF2-40B4-BE49-F238E27FC236}">
                  <a16:creationId xmlns:a16="http://schemas.microsoft.com/office/drawing/2014/main" id="{19DD8882-0FD0-3510-2B73-FFF3336373AE}"/>
                </a:ext>
              </a:extLst>
            </p:cNvPr>
            <p:cNvCxnSpPr>
              <a:cxnSpLocks/>
              <a:stCxn id="12" idx="2"/>
              <a:endCxn id="13" idx="0"/>
            </p:cNvCxnSpPr>
            <p:nvPr/>
          </p:nvCxnSpPr>
          <p:spPr>
            <a:xfrm>
              <a:off x="39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0A9CC66C-DABD-51C2-7E07-D168125E2830}"/>
                </a:ext>
              </a:extLst>
            </p:cNvPr>
            <p:cNvCxnSpPr>
              <a:cxnSpLocks/>
              <a:stCxn id="12" idx="2"/>
              <a:endCxn id="15" idx="0"/>
            </p:cNvCxnSpPr>
            <p:nvPr/>
          </p:nvCxnSpPr>
          <p:spPr>
            <a:xfrm flipH="1">
              <a:off x="2160000" y="216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直线箭头连接符 22">
              <a:extLst>
                <a:ext uri="{FF2B5EF4-FFF2-40B4-BE49-F238E27FC236}">
                  <a16:creationId xmlns:a16="http://schemas.microsoft.com/office/drawing/2014/main" id="{3785CFA8-AEE4-2303-370C-A432982B1B84}"/>
                </a:ext>
              </a:extLst>
            </p:cNvPr>
            <p:cNvCxnSpPr>
              <a:cxnSpLocks/>
              <a:stCxn id="15" idx="2"/>
              <a:endCxn id="14" idx="0"/>
            </p:cNvCxnSpPr>
            <p:nvPr/>
          </p:nvCxnSpPr>
          <p:spPr>
            <a:xfrm>
              <a:off x="2160000" y="3420000"/>
              <a:ext cx="36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6F6FB46F-1142-234B-D998-76479216FC9E}"/>
                </a:ext>
              </a:extLst>
            </p:cNvPr>
            <p:cNvCxnSpPr>
              <a:cxnSpLocks/>
              <a:stCxn id="13" idx="2"/>
              <a:endCxn id="14" idx="0"/>
            </p:cNvCxnSpPr>
            <p:nvPr/>
          </p:nvCxnSpPr>
          <p:spPr>
            <a:xfrm>
              <a:off x="5760000" y="3420000"/>
              <a:ext cx="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线箭头连接符 24">
              <a:extLst>
                <a:ext uri="{FF2B5EF4-FFF2-40B4-BE49-F238E27FC236}">
                  <a16:creationId xmlns:a16="http://schemas.microsoft.com/office/drawing/2014/main" id="{66555E68-7C23-DFD6-1ACF-FD6486B20CE7}"/>
                </a:ext>
              </a:extLst>
            </p:cNvPr>
            <p:cNvCxnSpPr>
              <a:cxnSpLocks/>
              <a:stCxn id="14" idx="2"/>
              <a:endCxn id="17" idx="0"/>
            </p:cNvCxnSpPr>
            <p:nvPr/>
          </p:nvCxnSpPr>
          <p:spPr>
            <a:xfrm flipH="1">
              <a:off x="3960000" y="4680000"/>
              <a:ext cx="180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0" name="文本框 49">
            <a:extLst>
              <a:ext uri="{FF2B5EF4-FFF2-40B4-BE49-F238E27FC236}">
                <a16:creationId xmlns:a16="http://schemas.microsoft.com/office/drawing/2014/main" id="{9756510D-25D4-EEE2-CB2E-205BAFC6B3EC}"/>
              </a:ext>
            </a:extLst>
          </p:cNvPr>
          <p:cNvSpPr txBox="1"/>
          <p:nvPr/>
        </p:nvSpPr>
        <p:spPr>
          <a:xfrm>
            <a:off x="7287158" y="5181854"/>
            <a:ext cx="4030388" cy="1200329"/>
          </a:xfrm>
          <a:prstGeom prst="rect">
            <a:avLst/>
          </a:prstGeom>
          <a:noFill/>
        </p:spPr>
        <p:txBody>
          <a:bodyPr wrap="square" rtlCol="0">
            <a:spAutoFit/>
          </a:bodyPr>
          <a:lstStyle/>
          <a:p>
            <a:r>
              <a:rPr lang="en-US" altLang="zh-CN" dirty="0"/>
              <a:t>Replicates-specific</a:t>
            </a:r>
          </a:p>
          <a:p>
            <a:r>
              <a:rPr lang="en-US" altLang="zh-CN" dirty="0"/>
              <a:t>SNPs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en-US" altLang="zh-CN" dirty="0">
                <a:solidFill>
                  <a:srgbClr val="C00000"/>
                </a:solidFill>
              </a:rPr>
              <a:t>change</a:t>
            </a:r>
            <a:r>
              <a:rPr lang="zh-CN" altLang="en-US" dirty="0">
                <a:solidFill>
                  <a:srgbClr val="C00000"/>
                </a:solidFill>
              </a:rPr>
              <a:t> </a:t>
            </a:r>
            <a:r>
              <a:rPr lang="en-US" altLang="zh-CN" dirty="0">
                <a:solidFill>
                  <a:srgbClr val="C00000"/>
                </a:solidFill>
              </a:rPr>
              <a:t>parallelly</a:t>
            </a:r>
            <a:r>
              <a:rPr lang="zh-CN" altLang="en-US" dirty="0">
                <a:solidFill>
                  <a:srgbClr val="C00000"/>
                </a:solidFill>
              </a:rPr>
              <a:t> </a:t>
            </a:r>
            <a:r>
              <a:rPr lang="en-US" altLang="zh-CN" dirty="0">
                <a:solidFill>
                  <a:srgbClr val="C00000"/>
                </a:solidFill>
              </a:rPr>
              <a:t>across</a:t>
            </a:r>
            <a:r>
              <a:rPr lang="zh-CN" altLang="en-US" dirty="0">
                <a:solidFill>
                  <a:srgbClr val="C00000"/>
                </a:solidFill>
              </a:rPr>
              <a:t> </a:t>
            </a:r>
            <a:r>
              <a:rPr lang="en-US" altLang="zh-CN" dirty="0">
                <a:solidFill>
                  <a:srgbClr val="C00000"/>
                </a:solidFill>
              </a:rPr>
              <a:t>replicates</a:t>
            </a:r>
            <a:endParaRPr lang="en-US" dirty="0">
              <a:solidFill>
                <a:srgbClr val="C00000"/>
              </a:solidFill>
            </a:endParaRPr>
          </a:p>
        </p:txBody>
      </p:sp>
      <p:graphicFrame>
        <p:nvGraphicFramePr>
          <p:cNvPr id="5" name="内容占位符 8">
            <a:extLst>
              <a:ext uri="{FF2B5EF4-FFF2-40B4-BE49-F238E27FC236}">
                <a16:creationId xmlns:a16="http://schemas.microsoft.com/office/drawing/2014/main" id="{C7D17C52-0449-A89C-DCEF-5FF2276B47F1}"/>
              </a:ext>
            </a:extLst>
          </p:cNvPr>
          <p:cNvGraphicFramePr>
            <a:graphicFrameLocks/>
          </p:cNvGraphicFramePr>
          <p:nvPr/>
        </p:nvGraphicFramePr>
        <p:xfrm>
          <a:off x="8280000" y="270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6" name="内容占位符 8">
            <a:extLst>
              <a:ext uri="{FF2B5EF4-FFF2-40B4-BE49-F238E27FC236}">
                <a16:creationId xmlns:a16="http://schemas.microsoft.com/office/drawing/2014/main" id="{E69C43CC-FE73-E3EC-FCA0-381F3F1BB614}"/>
              </a:ext>
            </a:extLst>
          </p:cNvPr>
          <p:cNvGraphicFramePr>
            <a:graphicFrameLocks/>
          </p:cNvGraphicFramePr>
          <p:nvPr/>
        </p:nvGraphicFramePr>
        <p:xfrm>
          <a:off x="8100000" y="288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0" name="内容占位符 8">
            <a:extLst>
              <a:ext uri="{FF2B5EF4-FFF2-40B4-BE49-F238E27FC236}">
                <a16:creationId xmlns:a16="http://schemas.microsoft.com/office/drawing/2014/main" id="{31A9078D-6F51-FAB4-515F-0DF86CEEE0F8}"/>
              </a:ext>
            </a:extLst>
          </p:cNvPr>
          <p:cNvGraphicFramePr>
            <a:graphicFrameLocks/>
          </p:cNvGraphicFramePr>
          <p:nvPr/>
        </p:nvGraphicFramePr>
        <p:xfrm>
          <a:off x="7920000" y="306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graphicFrame>
        <p:nvGraphicFramePr>
          <p:cNvPr id="18" name="内容占位符 8">
            <a:extLst>
              <a:ext uri="{FF2B5EF4-FFF2-40B4-BE49-F238E27FC236}">
                <a16:creationId xmlns:a16="http://schemas.microsoft.com/office/drawing/2014/main" id="{5DB42453-710A-1C06-6492-B9CD682A95D1}"/>
              </a:ext>
            </a:extLst>
          </p:cNvPr>
          <p:cNvGraphicFramePr>
            <a:graphicFrameLocks/>
          </p:cNvGraphicFramePr>
          <p:nvPr/>
        </p:nvGraphicFramePr>
        <p:xfrm>
          <a:off x="7740000" y="3240000"/>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sp>
        <p:nvSpPr>
          <p:cNvPr id="21" name="文本框 20">
            <a:extLst>
              <a:ext uri="{FF2B5EF4-FFF2-40B4-BE49-F238E27FC236}">
                <a16:creationId xmlns:a16="http://schemas.microsoft.com/office/drawing/2014/main" id="{091ECAAF-410A-2D32-88FD-3ED4E4E5069D}"/>
              </a:ext>
            </a:extLst>
          </p:cNvPr>
          <p:cNvSpPr txBox="1"/>
          <p:nvPr/>
        </p:nvSpPr>
        <p:spPr>
          <a:xfrm>
            <a:off x="7287158" y="2247837"/>
            <a:ext cx="3037942" cy="369332"/>
          </a:xfrm>
          <a:prstGeom prst="rect">
            <a:avLst/>
          </a:prstGeom>
          <a:noFill/>
        </p:spPr>
        <p:txBody>
          <a:bodyPr wrap="square" rtlCol="0">
            <a:spAutoFit/>
          </a:bodyPr>
          <a:lstStyle/>
          <a:p>
            <a:r>
              <a:rPr lang="en-US" altLang="zh-CN" dirty="0">
                <a:solidFill>
                  <a:srgbClr val="C00000"/>
                </a:solidFill>
              </a:rPr>
              <a:t>K</a:t>
            </a:r>
            <a:r>
              <a:rPr lang="zh-CN" altLang="en-US" dirty="0">
                <a:solidFill>
                  <a:srgbClr val="C00000"/>
                </a:solidFill>
              </a:rPr>
              <a:t> </a:t>
            </a:r>
            <a:r>
              <a:rPr lang="en-US" altLang="zh-CN" dirty="0">
                <a:solidFill>
                  <a:srgbClr val="C00000"/>
                </a:solidFill>
              </a:rPr>
              <a:t>contingency</a:t>
            </a:r>
            <a:r>
              <a:rPr lang="zh-CN" altLang="en-US" dirty="0">
                <a:solidFill>
                  <a:srgbClr val="C00000"/>
                </a:solidFill>
              </a:rPr>
              <a:t> </a:t>
            </a:r>
            <a:r>
              <a:rPr lang="en-US" altLang="zh-CN" dirty="0">
                <a:solidFill>
                  <a:srgbClr val="C00000"/>
                </a:solidFill>
              </a:rPr>
              <a:t>tables</a:t>
            </a:r>
            <a:endParaRPr lang="en-US" dirty="0">
              <a:solidFill>
                <a:srgbClr val="C00000"/>
              </a:solidFill>
            </a:endParaRPr>
          </a:p>
        </p:txBody>
      </p:sp>
      <p:sp>
        <p:nvSpPr>
          <p:cNvPr id="3" name="文本框 2">
            <a:extLst>
              <a:ext uri="{FF2B5EF4-FFF2-40B4-BE49-F238E27FC236}">
                <a16:creationId xmlns:a16="http://schemas.microsoft.com/office/drawing/2014/main" id="{72C265AD-E933-8153-8863-15647231989F}"/>
              </a:ext>
            </a:extLst>
          </p:cNvPr>
          <p:cNvSpPr txBox="1"/>
          <p:nvPr/>
        </p:nvSpPr>
        <p:spPr>
          <a:xfrm>
            <a:off x="10233176" y="4802640"/>
            <a:ext cx="1733006" cy="369332"/>
          </a:xfrm>
          <a:prstGeom prst="rect">
            <a:avLst/>
          </a:prstGeom>
          <a:noFill/>
        </p:spPr>
        <p:txBody>
          <a:bodyPr wrap="square" rtlCol="0">
            <a:spAutoFit/>
          </a:bodyPr>
          <a:lstStyle/>
          <a:p>
            <a:r>
              <a:rPr lang="en-US" dirty="0"/>
              <a:t>#allele count</a:t>
            </a:r>
          </a:p>
        </p:txBody>
      </p:sp>
      <p:sp>
        <p:nvSpPr>
          <p:cNvPr id="31" name="日期占位符 30">
            <a:extLst>
              <a:ext uri="{FF2B5EF4-FFF2-40B4-BE49-F238E27FC236}">
                <a16:creationId xmlns:a16="http://schemas.microsoft.com/office/drawing/2014/main" id="{8079B771-F6D0-9D45-2759-A4D4F32F34B1}"/>
              </a:ext>
            </a:extLst>
          </p:cNvPr>
          <p:cNvSpPr>
            <a:spLocks noGrp="1"/>
          </p:cNvSpPr>
          <p:nvPr>
            <p:ph type="dt" sz="half" idx="10"/>
          </p:nvPr>
        </p:nvSpPr>
        <p:spPr/>
        <p:txBody>
          <a:bodyPr/>
          <a:lstStyle/>
          <a:p>
            <a:r>
              <a:rPr lang="en-US" altLang="zh-CN"/>
              <a:t>2025/03/10</a:t>
            </a:r>
            <a:endParaRPr lang="en-US" altLang="zh-CN" dirty="0"/>
          </a:p>
        </p:txBody>
      </p:sp>
      <p:graphicFrame>
        <p:nvGraphicFramePr>
          <p:cNvPr id="34" name="内容占位符 8">
            <a:extLst>
              <a:ext uri="{FF2B5EF4-FFF2-40B4-BE49-F238E27FC236}">
                <a16:creationId xmlns:a16="http://schemas.microsoft.com/office/drawing/2014/main" id="{6534DD93-8729-A1A1-0CBF-6A784E8F7A7A}"/>
              </a:ext>
            </a:extLst>
          </p:cNvPr>
          <p:cNvGraphicFramePr>
            <a:graphicFrameLocks/>
          </p:cNvGraphicFramePr>
          <p:nvPr/>
        </p:nvGraphicFramePr>
        <p:xfrm>
          <a:off x="7560000" y="3421159"/>
          <a:ext cx="3539679" cy="1371600"/>
        </p:xfrm>
        <a:graphic>
          <a:graphicData uri="http://schemas.openxmlformats.org/drawingml/2006/table">
            <a:tbl>
              <a:tblPr firstRow="1" bandRow="1">
                <a:tableStyleId>{5940675A-B579-460E-94D1-54222C63F5DA}</a:tableStyleId>
              </a:tblPr>
              <a:tblGrid>
                <a:gridCol w="1179893">
                  <a:extLst>
                    <a:ext uri="{9D8B030D-6E8A-4147-A177-3AD203B41FA5}">
                      <a16:colId xmlns:a16="http://schemas.microsoft.com/office/drawing/2014/main" val="477403322"/>
                    </a:ext>
                  </a:extLst>
                </a:gridCol>
                <a:gridCol w="1179893">
                  <a:extLst>
                    <a:ext uri="{9D8B030D-6E8A-4147-A177-3AD203B41FA5}">
                      <a16:colId xmlns:a16="http://schemas.microsoft.com/office/drawing/2014/main" val="339995863"/>
                    </a:ext>
                  </a:extLst>
                </a:gridCol>
                <a:gridCol w="1179893">
                  <a:extLst>
                    <a:ext uri="{9D8B030D-6E8A-4147-A177-3AD203B41FA5}">
                      <a16:colId xmlns:a16="http://schemas.microsoft.com/office/drawing/2014/main" val="947890339"/>
                    </a:ext>
                  </a:extLst>
                </a:gridCol>
              </a:tblGrid>
              <a:tr h="370109">
                <a:tc>
                  <a:txBody>
                    <a:bodyPr/>
                    <a:lstStyle/>
                    <a:p>
                      <a:endParaRPr lang="en-US"/>
                    </a:p>
                  </a:txBody>
                  <a:tcPr>
                    <a:solidFill>
                      <a:schemeClr val="bg1"/>
                    </a:solidFill>
                  </a:tcPr>
                </a:tc>
                <a:tc>
                  <a:txBody>
                    <a:bodyPr/>
                    <a:lstStyle/>
                    <a:p>
                      <a:r>
                        <a:rPr lang="en-US" altLang="zh-CN" dirty="0"/>
                        <a:t>Reference</a:t>
                      </a:r>
                      <a:r>
                        <a:rPr lang="zh-CN" altLang="en-US" dirty="0"/>
                        <a:t> </a:t>
                      </a:r>
                      <a:r>
                        <a:rPr lang="en-US" altLang="zh-CN" dirty="0"/>
                        <a:t>allele</a:t>
                      </a:r>
                      <a:r>
                        <a:rPr lang="zh-CN" altLang="en-US" dirty="0"/>
                        <a:t> </a:t>
                      </a:r>
                      <a:endParaRPr lang="en-US" dirty="0"/>
                    </a:p>
                  </a:txBody>
                  <a:tcPr>
                    <a:solidFill>
                      <a:schemeClr val="bg1"/>
                    </a:solidFill>
                  </a:tcPr>
                </a:tc>
                <a:tc>
                  <a:txBody>
                    <a:bodyPr/>
                    <a:lstStyle/>
                    <a:p>
                      <a:r>
                        <a:rPr lang="en-US" altLang="zh-CN" dirty="0"/>
                        <a:t>Alternative</a:t>
                      </a:r>
                      <a:r>
                        <a:rPr lang="zh-CN" altLang="en-US" dirty="0"/>
                        <a:t> </a:t>
                      </a:r>
                      <a:r>
                        <a:rPr lang="en-US" altLang="zh-CN" dirty="0"/>
                        <a:t>Allele</a:t>
                      </a:r>
                      <a:endParaRPr lang="en-US" dirty="0"/>
                    </a:p>
                  </a:txBody>
                  <a:tcPr>
                    <a:solidFill>
                      <a:schemeClr val="bg1"/>
                    </a:solidFill>
                  </a:tcPr>
                </a:tc>
                <a:extLst>
                  <a:ext uri="{0D108BD9-81ED-4DB2-BD59-A6C34878D82A}">
                    <a16:rowId xmlns:a16="http://schemas.microsoft.com/office/drawing/2014/main" val="834460692"/>
                  </a:ext>
                </a:extLst>
              </a:tr>
              <a:tr h="214428">
                <a:tc>
                  <a:txBody>
                    <a:bodyPr/>
                    <a:lstStyle/>
                    <a:p>
                      <a:r>
                        <a:rPr lang="en-US" altLang="zh-CN" dirty="0"/>
                        <a:t>Ancestral</a:t>
                      </a:r>
                      <a:endParaRPr lang="en-US" dirty="0"/>
                    </a:p>
                  </a:txBody>
                  <a:tcPr>
                    <a:solidFill>
                      <a:schemeClr val="bg1"/>
                    </a:solidFill>
                  </a:tcPr>
                </a:tc>
                <a:tc>
                  <a:txBody>
                    <a:bodyPr/>
                    <a:lstStyle/>
                    <a:p>
                      <a:r>
                        <a:rPr lang="en-US" altLang="zh-CN" dirty="0"/>
                        <a:t>2</a:t>
                      </a:r>
                      <a:endParaRPr lang="en-US" dirty="0"/>
                    </a:p>
                  </a:txBody>
                  <a:tcPr>
                    <a:solidFill>
                      <a:schemeClr val="bg1"/>
                    </a:solidFill>
                  </a:tcPr>
                </a:tc>
                <a:tc>
                  <a:txBody>
                    <a:bodyPr/>
                    <a:lstStyle/>
                    <a:p>
                      <a:r>
                        <a:rPr lang="en-US" altLang="zh-CN" dirty="0"/>
                        <a:t>48</a:t>
                      </a:r>
                      <a:endParaRPr lang="en-US" dirty="0"/>
                    </a:p>
                  </a:txBody>
                  <a:tcPr>
                    <a:solidFill>
                      <a:schemeClr val="bg1"/>
                    </a:solidFill>
                  </a:tcPr>
                </a:tc>
                <a:extLst>
                  <a:ext uri="{0D108BD9-81ED-4DB2-BD59-A6C34878D82A}">
                    <a16:rowId xmlns:a16="http://schemas.microsoft.com/office/drawing/2014/main" val="4054034709"/>
                  </a:ext>
                </a:extLst>
              </a:tr>
              <a:tr h="214428">
                <a:tc>
                  <a:txBody>
                    <a:bodyPr/>
                    <a:lstStyle/>
                    <a:p>
                      <a:r>
                        <a:rPr lang="en-US" altLang="zh-CN" dirty="0"/>
                        <a:t>Evolved</a:t>
                      </a:r>
                      <a:endParaRPr lang="en-US" dirty="0"/>
                    </a:p>
                  </a:txBody>
                  <a:tcPr>
                    <a:solidFill>
                      <a:schemeClr val="bg1"/>
                    </a:solidFill>
                  </a:tcPr>
                </a:tc>
                <a:tc>
                  <a:txBody>
                    <a:bodyPr/>
                    <a:lstStyle/>
                    <a:p>
                      <a:r>
                        <a:rPr lang="en-US" altLang="zh-CN" dirty="0"/>
                        <a:t>13</a:t>
                      </a:r>
                      <a:endParaRPr lang="en-US" dirty="0"/>
                    </a:p>
                  </a:txBody>
                  <a:tcPr>
                    <a:solidFill>
                      <a:schemeClr val="bg1"/>
                    </a:solidFill>
                  </a:tcPr>
                </a:tc>
                <a:tc>
                  <a:txBody>
                    <a:bodyPr/>
                    <a:lstStyle/>
                    <a:p>
                      <a:r>
                        <a:rPr lang="en-US" altLang="zh-CN" dirty="0"/>
                        <a:t>47</a:t>
                      </a:r>
                      <a:endParaRPr lang="en-US" dirty="0"/>
                    </a:p>
                  </a:txBody>
                  <a:tcPr>
                    <a:solidFill>
                      <a:schemeClr val="bg1"/>
                    </a:solidFill>
                  </a:tcPr>
                </a:tc>
                <a:extLst>
                  <a:ext uri="{0D108BD9-81ED-4DB2-BD59-A6C34878D82A}">
                    <a16:rowId xmlns:a16="http://schemas.microsoft.com/office/drawing/2014/main" val="507610973"/>
                  </a:ext>
                </a:extLst>
              </a:tr>
            </a:tbl>
          </a:graphicData>
        </a:graphic>
      </p:graphicFrame>
      <p:cxnSp>
        <p:nvCxnSpPr>
          <p:cNvPr id="22" name="直线连接符 21">
            <a:extLst>
              <a:ext uri="{FF2B5EF4-FFF2-40B4-BE49-F238E27FC236}">
                <a16:creationId xmlns:a16="http://schemas.microsoft.com/office/drawing/2014/main" id="{1697BBED-9CFF-E94D-20CC-BBEF79197B93}"/>
              </a:ext>
            </a:extLst>
          </p:cNvPr>
          <p:cNvCxnSpPr/>
          <p:nvPr/>
        </p:nvCxnSpPr>
        <p:spPr>
          <a:xfrm>
            <a:off x="629099" y="4232635"/>
            <a:ext cx="2764550"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183C252A-9A4F-2DD1-58D3-51D7F32DDA37}"/>
              </a:ext>
            </a:extLst>
          </p:cNvPr>
          <p:cNvCxnSpPr>
            <a:cxnSpLocks/>
          </p:cNvCxnSpPr>
          <p:nvPr/>
        </p:nvCxnSpPr>
        <p:spPr>
          <a:xfrm flipH="1">
            <a:off x="561804" y="4232635"/>
            <a:ext cx="2831845" cy="6504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570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The ACER package</a:t>
            </a:r>
          </a:p>
        </p:txBody>
      </p:sp>
      <p:sp>
        <p:nvSpPr>
          <p:cNvPr id="263" name="Google Shape;263;p15"/>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Classic CMH-test and classic </a:t>
            </a:r>
            <a:r>
              <a:rPr lang="en-US" dirty="0" err="1"/>
              <a:t>Chisq</a:t>
            </a:r>
            <a:r>
              <a:rPr lang="en-US" dirty="0"/>
              <a:t>-test:</a:t>
            </a:r>
          </a:p>
          <a:p>
            <a:pPr lvl="1"/>
            <a:r>
              <a:rPr lang="en-US" dirty="0"/>
              <a:t>Don’t consider drift, sampling, and pool-seq</a:t>
            </a:r>
          </a:p>
          <a:p>
            <a:pPr lvl="1"/>
            <a:r>
              <a:rPr lang="en-US" dirty="0"/>
              <a:t>Need to generate expected AF based on the Ne and starting AF using neutral simulations (drift)</a:t>
            </a:r>
          </a:p>
          <a:p>
            <a:pPr lvl="1"/>
            <a:r>
              <a:rPr lang="en-US" dirty="0"/>
              <a:t>Can only test two time points </a:t>
            </a:r>
          </a:p>
          <a:p>
            <a:pPr lvl="0"/>
            <a:endParaRPr lang="en-US" dirty="0"/>
          </a:p>
          <a:p>
            <a:pPr lvl="0"/>
            <a:r>
              <a:rPr lang="en-US" dirty="0"/>
              <a:t>ACER:</a:t>
            </a:r>
          </a:p>
          <a:p>
            <a:pPr lvl="1"/>
            <a:r>
              <a:rPr lang="en-US" dirty="0"/>
              <a:t>Modified version of CMH-test and </a:t>
            </a:r>
            <a:r>
              <a:rPr lang="en-US" dirty="0" err="1"/>
              <a:t>chisq</a:t>
            </a:r>
            <a:r>
              <a:rPr lang="en-US" dirty="0"/>
              <a:t>-test</a:t>
            </a:r>
          </a:p>
          <a:p>
            <a:pPr lvl="1"/>
            <a:r>
              <a:rPr lang="en-US" dirty="0"/>
              <a:t>Takes drift, sampling, and pool-seq into account – more efficient (</a:t>
            </a:r>
            <a:r>
              <a:rPr lang="en-US" u="sng" dirty="0"/>
              <a:t>faster</a:t>
            </a:r>
            <a:r>
              <a:rPr lang="en-US" dirty="0"/>
              <a:t>)</a:t>
            </a:r>
          </a:p>
          <a:p>
            <a:pPr lvl="1"/>
            <a:r>
              <a:rPr lang="en-US" dirty="0"/>
              <a:t>Allows including </a:t>
            </a:r>
            <a:r>
              <a:rPr lang="en-US" u="sng" dirty="0"/>
              <a:t>intermediate time points </a:t>
            </a:r>
            <a:r>
              <a:rPr lang="en-US" dirty="0"/>
              <a:t>(if available)</a:t>
            </a:r>
          </a:p>
        </p:txBody>
      </p:sp>
      <p:sp>
        <p:nvSpPr>
          <p:cNvPr id="4" name="页脚占位符 3">
            <a:extLst>
              <a:ext uri="{FF2B5EF4-FFF2-40B4-BE49-F238E27FC236}">
                <a16:creationId xmlns:a16="http://schemas.microsoft.com/office/drawing/2014/main" id="{A7C5F071-FF8C-2998-5AE3-28226C98F41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231B9D8E-8A12-8B60-A6BF-9B977B98F04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23</a:t>
            </a:fld>
            <a:endParaRPr lang="en-US"/>
          </a:p>
        </p:txBody>
      </p:sp>
      <p:sp>
        <p:nvSpPr>
          <p:cNvPr id="2" name="页脚占位符 4">
            <a:extLst>
              <a:ext uri="{FF2B5EF4-FFF2-40B4-BE49-F238E27FC236}">
                <a16:creationId xmlns:a16="http://schemas.microsoft.com/office/drawing/2014/main" id="{A5666A29-E14A-6A22-E16C-E84E870073E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3F53C308-D97E-BD42-7955-19EA954947A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How to detect biological outliers?</a:t>
            </a:r>
          </a:p>
        </p:txBody>
      </p:sp>
      <p:sp>
        <p:nvSpPr>
          <p:cNvPr id="272" name="Google Shape;272;p20"/>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a:t>Manhattan plot</a:t>
            </a:r>
          </a:p>
        </p:txBody>
      </p:sp>
      <p:sp>
        <p:nvSpPr>
          <p:cNvPr id="4" name="页脚占位符 3">
            <a:extLst>
              <a:ext uri="{FF2B5EF4-FFF2-40B4-BE49-F238E27FC236}">
                <a16:creationId xmlns:a16="http://schemas.microsoft.com/office/drawing/2014/main" id="{D2DCD654-E2F9-3522-136D-D5F8757A6EC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11CB1EA7-AE20-7C07-E6F4-D0588963C5C8}"/>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24</a:t>
            </a:fld>
            <a:endParaRPr lang="en-US"/>
          </a:p>
        </p:txBody>
      </p:sp>
      <p:pic>
        <p:nvPicPr>
          <p:cNvPr id="276" name="Google Shape;276;p20"/>
          <p:cNvPicPr preferRelativeResize="0"/>
          <p:nvPr/>
        </p:nvPicPr>
        <p:blipFill>
          <a:blip r:embed="rId3">
            <a:clrChange>
              <a:clrFrom>
                <a:srgbClr val="FFFFFF"/>
              </a:clrFrom>
              <a:clrTo>
                <a:srgbClr val="FFFFFF">
                  <a:alpha val="0"/>
                </a:srgbClr>
              </a:clrTo>
            </a:clrChange>
            <a:alphaModFix/>
          </a:blip>
          <a:stretch>
            <a:fillRect/>
          </a:stretch>
        </p:blipFill>
        <p:spPr>
          <a:xfrm>
            <a:off x="3581400" y="2010675"/>
            <a:ext cx="6693996" cy="3262700"/>
          </a:xfrm>
          <a:prstGeom prst="rect">
            <a:avLst/>
          </a:prstGeom>
          <a:noFill/>
          <a:ln>
            <a:noFill/>
          </a:ln>
        </p:spPr>
      </p:pic>
      <p:sp>
        <p:nvSpPr>
          <p:cNvPr id="277" name="Google Shape;277;p20"/>
          <p:cNvSpPr txBox="1"/>
          <p:nvPr/>
        </p:nvSpPr>
        <p:spPr>
          <a:xfrm>
            <a:off x="547800" y="5576207"/>
            <a:ext cx="11096400" cy="701700"/>
          </a:xfrm>
          <a:prstGeom prst="rect">
            <a:avLst/>
          </a:prstGeom>
          <a:noFill/>
          <a:ln>
            <a:noFill/>
          </a:ln>
        </p:spPr>
        <p:txBody>
          <a:bodyPr spcFirstLastPara="1" wrap="square" lIns="91425" tIns="91425" rIns="91425" bIns="91425" anchor="t" anchorCtr="0">
            <a:spAutoFit/>
          </a:bodyPr>
          <a:lstStyle/>
          <a:p>
            <a:pPr marL="228600" marR="0" lvl="0" indent="0" algn="l" rtl="0">
              <a:lnSpc>
                <a:spcPct val="140000"/>
              </a:lnSpc>
              <a:spcBef>
                <a:spcPts val="0"/>
              </a:spcBef>
              <a:spcAft>
                <a:spcPts val="0"/>
              </a:spcAft>
              <a:buNone/>
            </a:pPr>
            <a:r>
              <a:rPr lang="en-US" sz="1200" dirty="0">
                <a:solidFill>
                  <a:schemeClr val="dk2"/>
                </a:solidFill>
                <a:latin typeface="Times New Roman"/>
                <a:ea typeface="Times New Roman"/>
                <a:cs typeface="Times New Roman"/>
                <a:sym typeface="Times New Roman"/>
              </a:rPr>
              <a:t>Neda Barghi, Raymond Tobler, Viola Nolte, Christian Schlötterer, Drosophila simulans: A Species with Improved Resolution in Evolve and </a:t>
            </a:r>
            <a:r>
              <a:rPr lang="en-US" sz="1200" dirty="0" err="1">
                <a:solidFill>
                  <a:schemeClr val="dk2"/>
                </a:solidFill>
                <a:latin typeface="Times New Roman"/>
                <a:ea typeface="Times New Roman"/>
                <a:cs typeface="Times New Roman"/>
                <a:sym typeface="Times New Roman"/>
              </a:rPr>
              <a:t>Resequence</a:t>
            </a:r>
            <a:r>
              <a:rPr lang="en-US" sz="1200" dirty="0">
                <a:solidFill>
                  <a:schemeClr val="dk2"/>
                </a:solidFill>
                <a:latin typeface="Times New Roman"/>
                <a:ea typeface="Times New Roman"/>
                <a:cs typeface="Times New Roman"/>
                <a:sym typeface="Times New Roman"/>
              </a:rPr>
              <a:t> Studies, G3 </a:t>
            </a:r>
            <a:r>
              <a:rPr lang="en-US" sz="1200" dirty="0" err="1">
                <a:solidFill>
                  <a:schemeClr val="dk2"/>
                </a:solidFill>
                <a:latin typeface="Times New Roman"/>
                <a:ea typeface="Times New Roman"/>
                <a:cs typeface="Times New Roman"/>
                <a:sym typeface="Times New Roman"/>
              </a:rPr>
              <a:t>Genes|Genomes|Genetics</a:t>
            </a:r>
            <a:r>
              <a:rPr lang="en-US" sz="1200" dirty="0">
                <a:solidFill>
                  <a:schemeClr val="dk2"/>
                </a:solidFill>
                <a:latin typeface="Times New Roman"/>
                <a:ea typeface="Times New Roman"/>
                <a:cs typeface="Times New Roman"/>
                <a:sym typeface="Times New Roman"/>
              </a:rPr>
              <a:t>, Volume 7, Issue 7, 1 July 2017, Pages 2337–2343, </a:t>
            </a:r>
            <a:r>
              <a:rPr lang="en-US" sz="1200" dirty="0">
                <a:solidFill>
                  <a:schemeClr val="dk2"/>
                </a:solidFill>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https://doi.org/10.1534/g3.117.043349</a:t>
            </a:r>
            <a:endParaRPr sz="1200" dirty="0">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1472D541-2A3B-93DE-E295-0B957F91988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591CE68D-E4BC-0705-C13B-AD9727762F0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a:spLocks noGrp="1"/>
          </p:cNvSpPr>
          <p:nvPr>
            <p:ph type="title"/>
          </p:nvPr>
        </p:nvSpPr>
        <p:spPr>
          <a:xfrm>
            <a:off x="828000" y="1439999"/>
            <a:ext cx="5220000" cy="2880000"/>
          </a:xfrm>
          <a:noFill/>
          <a:ln>
            <a:noFill/>
          </a:ln>
        </p:spPr>
        <p:txBody>
          <a:bodyPr spcFirstLastPara="1" wrap="square" lIns="91425" tIns="45700" rIns="91425" bIns="45700" anchor="b" anchorCtr="0">
            <a:normAutofit/>
          </a:bodyPr>
          <a:lstStyle/>
          <a:p>
            <a:pPr lvl="0" algn="l"/>
            <a:r>
              <a:rPr lang="en-US" dirty="0"/>
              <a:t>Hands on: </a:t>
            </a:r>
          </a:p>
          <a:p>
            <a:pPr lvl="0" algn="l"/>
            <a:r>
              <a:rPr lang="en-US" dirty="0"/>
              <a:t>adapted CMH</a:t>
            </a:r>
          </a:p>
        </p:txBody>
      </p:sp>
      <p:sp>
        <p:nvSpPr>
          <p:cNvPr id="283" name="Google Shape;283;p16"/>
          <p:cNvSpPr txBox="1">
            <a:spLocks noGrp="1"/>
          </p:cNvSpPr>
          <p:nvPr>
            <p:ph type="body" idx="1"/>
          </p:nvPr>
        </p:nvSpPr>
        <p:spPr>
          <a:xfrm>
            <a:off x="831850" y="5339556"/>
            <a:ext cx="10515600" cy="750094"/>
          </a:xfrm>
          <a:noFill/>
          <a:ln>
            <a:noFill/>
          </a:ln>
        </p:spPr>
        <p:txBody>
          <a:bodyPr spcFirstLastPara="1" wrap="square" lIns="91425" tIns="45700" rIns="91425" bIns="45700" anchor="t" anchorCtr="0">
            <a:normAutofit/>
          </a:bodyPr>
          <a:lstStyle/>
          <a:p>
            <a:pPr lvl="0"/>
            <a:r>
              <a:rPr lang="en-US" dirty="0"/>
              <a:t>Without intermediate timepoints : 4.1</a:t>
            </a:r>
          </a:p>
        </p:txBody>
      </p:sp>
      <p:sp>
        <p:nvSpPr>
          <p:cNvPr id="5" name="页脚占位符 4">
            <a:extLst>
              <a:ext uri="{FF2B5EF4-FFF2-40B4-BE49-F238E27FC236}">
                <a16:creationId xmlns:a16="http://schemas.microsoft.com/office/drawing/2014/main" id="{EF3162E4-4E7B-0FA7-3491-F2D12E7CA17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28A2E72B-6F26-FE78-7A8A-B15FDD74D09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25</a:t>
            </a:fld>
            <a:endParaRPr lang="en-US"/>
          </a:p>
        </p:txBody>
      </p:sp>
      <p:pic>
        <p:nvPicPr>
          <p:cNvPr id="2" name="图片 1">
            <a:extLst>
              <a:ext uri="{FF2B5EF4-FFF2-40B4-BE49-F238E27FC236}">
                <a16:creationId xmlns:a16="http://schemas.microsoft.com/office/drawing/2014/main" id="{C35A89FD-B63C-74D8-9372-6AEE02905A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60000" y="1080000"/>
            <a:ext cx="5903173" cy="4140000"/>
          </a:xfrm>
          <a:prstGeom prst="rect">
            <a:avLst/>
          </a:prstGeom>
        </p:spPr>
      </p:pic>
      <p:sp>
        <p:nvSpPr>
          <p:cNvPr id="3" name="页脚占位符 4">
            <a:extLst>
              <a:ext uri="{FF2B5EF4-FFF2-40B4-BE49-F238E27FC236}">
                <a16:creationId xmlns:a16="http://schemas.microsoft.com/office/drawing/2014/main" id="{EEFB2E28-ADF7-BAFB-72D0-2C100EC2035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844323F2-E6DB-C033-B5CB-87CC057CEAD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99110473e0_0_29"/>
          <p:cNvSpPr txBox="1">
            <a:spLocks noGrp="1"/>
          </p:cNvSpPr>
          <p:nvPr>
            <p:ph type="title"/>
          </p:nvPr>
        </p:nvSpPr>
        <p:spPr>
          <a:xfrm>
            <a:off x="828000" y="1440000"/>
            <a:ext cx="5220000" cy="2880000"/>
          </a:xfrm>
          <a:noFill/>
          <a:ln>
            <a:noFill/>
          </a:ln>
        </p:spPr>
        <p:txBody>
          <a:bodyPr spcFirstLastPara="1" wrap="square" lIns="91425" tIns="45700" rIns="91425" bIns="45700" anchor="b" anchorCtr="0">
            <a:normAutofit/>
          </a:bodyPr>
          <a:lstStyle/>
          <a:p>
            <a:pPr lvl="0" algn="l"/>
            <a:r>
              <a:rPr lang="en-US" dirty="0"/>
              <a:t>Hands on: </a:t>
            </a:r>
          </a:p>
          <a:p>
            <a:pPr lvl="0" algn="l"/>
            <a:r>
              <a:rPr lang="en-US" dirty="0"/>
              <a:t>adapted X2</a:t>
            </a:r>
          </a:p>
        </p:txBody>
      </p:sp>
      <p:sp>
        <p:nvSpPr>
          <p:cNvPr id="293" name="Google Shape;293;g199110473e0_0_29"/>
          <p:cNvSpPr txBox="1">
            <a:spLocks noGrp="1"/>
          </p:cNvSpPr>
          <p:nvPr>
            <p:ph type="body" idx="1"/>
          </p:nvPr>
        </p:nvSpPr>
        <p:spPr>
          <a:xfrm>
            <a:off x="831850" y="5305425"/>
            <a:ext cx="10515600" cy="784225"/>
          </a:xfrm>
          <a:noFill/>
          <a:ln>
            <a:noFill/>
          </a:ln>
        </p:spPr>
        <p:txBody>
          <a:bodyPr spcFirstLastPara="1" wrap="square" lIns="91425" tIns="45700" rIns="91425" bIns="45700" anchor="t" anchorCtr="0">
            <a:normAutofit/>
          </a:bodyPr>
          <a:lstStyle/>
          <a:p>
            <a:pPr lvl="0"/>
            <a:r>
              <a:rPr lang="en-US" dirty="0"/>
              <a:t>Without intermediate timepoints – 5.1</a:t>
            </a:r>
          </a:p>
        </p:txBody>
      </p:sp>
      <p:sp>
        <p:nvSpPr>
          <p:cNvPr id="5" name="页脚占位符 4">
            <a:extLst>
              <a:ext uri="{FF2B5EF4-FFF2-40B4-BE49-F238E27FC236}">
                <a16:creationId xmlns:a16="http://schemas.microsoft.com/office/drawing/2014/main" id="{ACAEC86B-4F7F-48AD-CE0E-9096F2B4755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E4BCB9FF-2739-7D69-FF72-1C82D225FBE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26</a:t>
            </a:fld>
            <a:endParaRPr lang="en-US"/>
          </a:p>
        </p:txBody>
      </p:sp>
      <p:pic>
        <p:nvPicPr>
          <p:cNvPr id="2" name="图片 1">
            <a:extLst>
              <a:ext uri="{FF2B5EF4-FFF2-40B4-BE49-F238E27FC236}">
                <a16:creationId xmlns:a16="http://schemas.microsoft.com/office/drawing/2014/main" id="{9CB27A59-BD33-62EA-460E-23D9896652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60000" y="1080000"/>
            <a:ext cx="5948572" cy="4140000"/>
          </a:xfrm>
          <a:prstGeom prst="rect">
            <a:avLst/>
          </a:prstGeom>
        </p:spPr>
      </p:pic>
      <p:sp>
        <p:nvSpPr>
          <p:cNvPr id="3" name="页脚占位符 4">
            <a:extLst>
              <a:ext uri="{FF2B5EF4-FFF2-40B4-BE49-F238E27FC236}">
                <a16:creationId xmlns:a16="http://schemas.microsoft.com/office/drawing/2014/main" id="{C436ECF5-7BC5-37A0-904B-0480ECC6ACB8}"/>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5B4C5259-0DD0-89B9-3AE1-41FD6F840034}"/>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Including intermediate time points</a:t>
            </a:r>
          </a:p>
        </p:txBody>
      </p:sp>
      <p:sp>
        <p:nvSpPr>
          <p:cNvPr id="303" name="Google Shape;303;p1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Usually results in a more conservative testing (less significance)</a:t>
            </a:r>
          </a:p>
          <a:p>
            <a:pPr lvl="0"/>
            <a:endParaRPr lang="en-US" dirty="0"/>
          </a:p>
          <a:p>
            <a:pPr lvl="0"/>
            <a:r>
              <a:rPr lang="en-US" dirty="0"/>
              <a:t>Available methods: ACER-</a:t>
            </a:r>
            <a:r>
              <a:rPr lang="el-GR" dirty="0"/>
              <a:t>χ2, </a:t>
            </a:r>
            <a:r>
              <a:rPr lang="en-US" dirty="0"/>
              <a:t>ACER-CMH, GLM, LM, BBGP, WFABC </a:t>
            </a:r>
          </a:p>
          <a:p>
            <a:pPr lvl="0"/>
            <a:endParaRPr lang="en-US" dirty="0">
              <a:sym typeface="Arial"/>
            </a:endParaRPr>
          </a:p>
          <a:p>
            <a:pPr lvl="0"/>
            <a:r>
              <a:rPr lang="en-US" dirty="0">
                <a:sym typeface="Arial"/>
              </a:rPr>
              <a:t>Code available at sections 4.2 (</a:t>
            </a:r>
            <a:r>
              <a:rPr lang="en-US" dirty="0" err="1">
                <a:sym typeface="Arial"/>
              </a:rPr>
              <a:t>cmh</a:t>
            </a:r>
            <a:r>
              <a:rPr lang="en-US" dirty="0">
                <a:sym typeface="Arial"/>
              </a:rPr>
              <a:t>) and 5.2 (X2)</a:t>
            </a:r>
          </a:p>
          <a:p>
            <a:pPr lvl="0"/>
            <a:endParaRPr lang="en-US" dirty="0"/>
          </a:p>
        </p:txBody>
      </p:sp>
      <p:sp>
        <p:nvSpPr>
          <p:cNvPr id="4" name="页脚占位符 3">
            <a:extLst>
              <a:ext uri="{FF2B5EF4-FFF2-40B4-BE49-F238E27FC236}">
                <a16:creationId xmlns:a16="http://schemas.microsoft.com/office/drawing/2014/main" id="{15CF13DC-E004-71A7-E852-224527A0511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5046695B-E497-B1B8-38B0-F726820895C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27</a:t>
            </a:fld>
            <a:endParaRPr lang="en-US" dirty="0"/>
          </a:p>
        </p:txBody>
      </p:sp>
      <p:sp>
        <p:nvSpPr>
          <p:cNvPr id="2" name="页脚占位符 4">
            <a:extLst>
              <a:ext uri="{FF2B5EF4-FFF2-40B4-BE49-F238E27FC236}">
                <a16:creationId xmlns:a16="http://schemas.microsoft.com/office/drawing/2014/main" id="{95F127B2-F776-1B84-AB93-F4C18A68005F}"/>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4A000A82-B2C7-9514-BFF9-E7E5AF49FAE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Recap</a:t>
            </a:r>
          </a:p>
        </p:txBody>
      </p:sp>
      <p:sp>
        <p:nvSpPr>
          <p:cNvPr id="321" name="Google Shape;321;p1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fontScale="92500" lnSpcReduction="10000"/>
          </a:bodyPr>
          <a:lstStyle/>
          <a:p>
            <a:pPr lvl="0"/>
            <a:r>
              <a:rPr lang="en-US" dirty="0"/>
              <a:t>estimate Ne to account for drift</a:t>
            </a:r>
          </a:p>
          <a:p>
            <a:pPr lvl="0"/>
            <a:endParaRPr lang="en-US" dirty="0"/>
          </a:p>
          <a:p>
            <a:pPr lvl="0"/>
            <a:r>
              <a:rPr lang="en-US" dirty="0"/>
              <a:t>adapted-CMH to detect consistent AFC across replicates</a:t>
            </a:r>
            <a:r>
              <a:rPr lang="en-US" altLang="zh-CN" dirty="0"/>
              <a:t> (parallel)</a:t>
            </a:r>
            <a:endParaRPr lang="en-US" dirty="0"/>
          </a:p>
          <a:p>
            <a:pPr lvl="0"/>
            <a:endParaRPr lang="en-US" dirty="0"/>
          </a:p>
          <a:p>
            <a:pPr lvl="0"/>
            <a:r>
              <a:rPr lang="en-US" dirty="0"/>
              <a:t>adapted X2 to detect significant AFC in single replicate</a:t>
            </a:r>
          </a:p>
          <a:p>
            <a:pPr lvl="0"/>
            <a:endParaRPr lang="en-US" dirty="0"/>
          </a:p>
          <a:p>
            <a:pPr lvl="0"/>
            <a:r>
              <a:rPr lang="en-US" dirty="0"/>
              <a:t>more conservative when considering intermediate time points</a:t>
            </a:r>
          </a:p>
          <a:p>
            <a:pPr lvl="0"/>
            <a:endParaRPr lang="en-US" dirty="0"/>
          </a:p>
          <a:p>
            <a:pPr lvl="0"/>
            <a:r>
              <a:rPr lang="en-US" dirty="0"/>
              <a:t>FDR is important!</a:t>
            </a:r>
          </a:p>
        </p:txBody>
      </p:sp>
      <p:sp>
        <p:nvSpPr>
          <p:cNvPr id="4" name="页脚占位符 3">
            <a:extLst>
              <a:ext uri="{FF2B5EF4-FFF2-40B4-BE49-F238E27FC236}">
                <a16:creationId xmlns:a16="http://schemas.microsoft.com/office/drawing/2014/main" id="{187190CE-FC1A-226E-56EB-1FAD0B95BC6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7101938-42BD-E234-9502-DEC97E219A1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28</a:t>
            </a:fld>
            <a:endParaRPr lang="en-US"/>
          </a:p>
        </p:txBody>
      </p:sp>
      <p:sp>
        <p:nvSpPr>
          <p:cNvPr id="2" name="页脚占位符 4">
            <a:extLst>
              <a:ext uri="{FF2B5EF4-FFF2-40B4-BE49-F238E27FC236}">
                <a16:creationId xmlns:a16="http://schemas.microsoft.com/office/drawing/2014/main" id="{A5F4BD84-0947-DAD9-277A-D6F4D6E31D8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AF0F1162-A044-E1DD-C05D-5E909AD61BF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6"/>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Thanks!</a:t>
            </a:r>
            <a:r>
              <a:rPr lang="en-US" altLang="zh-CN" dirty="0"/>
              <a:t>  </a:t>
            </a:r>
            <a:endParaRPr lang="en-US" dirty="0"/>
          </a:p>
        </p:txBody>
      </p:sp>
      <p:sp>
        <p:nvSpPr>
          <p:cNvPr id="378" name="Google Shape;378;p26"/>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GB" noProof="0"/>
              <a:t>Any questions?</a:t>
            </a:r>
          </a:p>
        </p:txBody>
      </p:sp>
      <p:sp>
        <p:nvSpPr>
          <p:cNvPr id="4" name="页脚占位符 3">
            <a:extLst>
              <a:ext uri="{FF2B5EF4-FFF2-40B4-BE49-F238E27FC236}">
                <a16:creationId xmlns:a16="http://schemas.microsoft.com/office/drawing/2014/main" id="{31D3244F-7DE5-BBA9-81F4-D566F9561B7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4785BDED-60EC-0BB2-C892-1F677797A6A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29</a:t>
            </a:fld>
            <a:endParaRPr lang="en-US"/>
          </a:p>
        </p:txBody>
      </p:sp>
      <p:sp>
        <p:nvSpPr>
          <p:cNvPr id="2" name="页脚占位符 4">
            <a:extLst>
              <a:ext uri="{FF2B5EF4-FFF2-40B4-BE49-F238E27FC236}">
                <a16:creationId xmlns:a16="http://schemas.microsoft.com/office/drawing/2014/main" id="{2B1202D5-5FCC-F060-9BD8-D113416B2BB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21608ED8-F91F-C42A-8F10-55E308E08333}"/>
              </a:ext>
            </a:extLst>
          </p:cNvPr>
          <p:cNvSpPr>
            <a:spLocks noGrp="1"/>
          </p:cNvSpPr>
          <p:nvPr>
            <p:ph type="dt" sz="half" idx="10"/>
          </p:nvPr>
        </p:nvSpPr>
        <p:spPr/>
        <p:txBody>
          <a:bodyPr/>
          <a:lstStyle/>
          <a:p>
            <a:r>
              <a:rPr lang="en-US" altLang="zh-CN"/>
              <a:t>2025/03/10</a:t>
            </a:r>
            <a:endParaRPr lang="en-US" altLang="zh-CN" dirty="0"/>
          </a:p>
        </p:txBody>
      </p:sp>
      <p:sp>
        <p:nvSpPr>
          <p:cNvPr id="6" name="文本框 5">
            <a:extLst>
              <a:ext uri="{FF2B5EF4-FFF2-40B4-BE49-F238E27FC236}">
                <a16:creationId xmlns:a16="http://schemas.microsoft.com/office/drawing/2014/main" id="{3807F304-4CBD-D5C8-D88D-45C215C7BA6B}"/>
              </a:ext>
            </a:extLst>
          </p:cNvPr>
          <p:cNvSpPr txBox="1"/>
          <p:nvPr/>
        </p:nvSpPr>
        <p:spPr>
          <a:xfrm>
            <a:off x="4293909" y="4905415"/>
            <a:ext cx="6292391" cy="646331"/>
          </a:xfrm>
          <a:prstGeom prst="rect">
            <a:avLst/>
          </a:prstGeom>
          <a:noFill/>
        </p:spPr>
        <p:txBody>
          <a:bodyPr wrap="square">
            <a:spAutoFit/>
          </a:bodyPr>
          <a:lstStyle/>
          <a:p>
            <a:pPr lvl="0"/>
            <a:r>
              <a:rPr lang="en-US" altLang="zh-CN" sz="3600" dirty="0">
                <a:solidFill>
                  <a:srgbClr val="C00000"/>
                </a:solidFill>
              </a:rPr>
              <a:t>What happens with linkage?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104D-8FCD-877D-F267-67D1F1258C89}"/>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7" name="灯片编号占位符 6">
            <a:extLst>
              <a:ext uri="{FF2B5EF4-FFF2-40B4-BE49-F238E27FC236}">
                <a16:creationId xmlns:a16="http://schemas.microsoft.com/office/drawing/2014/main" id="{57299F0B-1442-1CBE-B9A4-A3723636302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a:t>
            </a:fld>
            <a:endParaRPr lang="en-US"/>
          </a:p>
        </p:txBody>
      </p:sp>
      <p:graphicFrame>
        <p:nvGraphicFramePr>
          <p:cNvPr id="10" name="图示 9">
            <a:extLst>
              <a:ext uri="{FF2B5EF4-FFF2-40B4-BE49-F238E27FC236}">
                <a16:creationId xmlns:a16="http://schemas.microsoft.com/office/drawing/2014/main" id="{387D67C6-7B57-B9C7-C9A7-CA5A712A6D23}"/>
              </a:ext>
            </a:extLst>
          </p:cNvPr>
          <p:cNvGraphicFramePr/>
          <p:nvPr>
            <p:extLst>
              <p:ext uri="{D42A27DB-BD31-4B8C-83A1-F6EECF244321}">
                <p14:modId xmlns:p14="http://schemas.microsoft.com/office/powerpoint/2010/main" val="1053757766"/>
              </p:ext>
            </p:extLst>
          </p:nvPr>
        </p:nvGraphicFramePr>
        <p:xfrm>
          <a:off x="360000" y="1188000"/>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页脚占位符 4">
            <a:extLst>
              <a:ext uri="{FF2B5EF4-FFF2-40B4-BE49-F238E27FC236}">
                <a16:creationId xmlns:a16="http://schemas.microsoft.com/office/drawing/2014/main" id="{E58375AD-828F-7ED4-E0A0-1D787F9C4417}"/>
              </a:ext>
            </a:extLst>
          </p:cNvPr>
          <p:cNvSpPr txBox="1">
            <a:spLocks/>
          </p:cNvSpPr>
          <p:nvPr/>
        </p:nvSpPr>
        <p:spPr>
          <a:xfrm>
            <a:off x="4038600" y="6364817"/>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3" name="矩形 2">
            <a:extLst>
              <a:ext uri="{FF2B5EF4-FFF2-40B4-BE49-F238E27FC236}">
                <a16:creationId xmlns:a16="http://schemas.microsoft.com/office/drawing/2014/main" id="{726C2928-3973-E40A-673D-EB6257E3E44E}"/>
              </a:ext>
            </a:extLst>
          </p:cNvPr>
          <p:cNvSpPr/>
          <p:nvPr/>
        </p:nvSpPr>
        <p:spPr>
          <a:xfrm>
            <a:off x="364170" y="2199458"/>
            <a:ext cx="3102015" cy="4203459"/>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页脚占位符 8">
            <a:extLst>
              <a:ext uri="{FF2B5EF4-FFF2-40B4-BE49-F238E27FC236}">
                <a16:creationId xmlns:a16="http://schemas.microsoft.com/office/drawing/2014/main" id="{24F43AC2-81B6-335F-333A-A38000376FE2}"/>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日期占位符 10">
            <a:extLst>
              <a:ext uri="{FF2B5EF4-FFF2-40B4-BE49-F238E27FC236}">
                <a16:creationId xmlns:a16="http://schemas.microsoft.com/office/drawing/2014/main" id="{4BFF942F-890A-5BB8-52CB-95B959346A88}"/>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289399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524000" y="1122363"/>
            <a:ext cx="9144000" cy="2387600"/>
          </a:xfrm>
          <a:noFill/>
          <a:ln>
            <a:noFill/>
          </a:ln>
        </p:spPr>
        <p:txBody>
          <a:bodyPr spcFirstLastPara="1" wrap="square" lIns="91425" tIns="45700" rIns="91425" bIns="45700" anchor="b" anchorCtr="0">
            <a:normAutofit/>
          </a:bodyPr>
          <a:lstStyle/>
          <a:p>
            <a:pPr lvl="0"/>
            <a:r>
              <a:rPr lang="en-US" altLang="zh-CN" dirty="0"/>
              <a:t>Day1_2</a:t>
            </a:r>
            <a:br>
              <a:rPr lang="en-US" altLang="zh-CN" dirty="0"/>
            </a:br>
            <a:r>
              <a:rPr lang="en-US" dirty="0"/>
              <a:t>Haplotype reconstruction</a:t>
            </a:r>
          </a:p>
        </p:txBody>
      </p:sp>
      <p:sp>
        <p:nvSpPr>
          <p:cNvPr id="99" name="Google Shape;99;p1"/>
          <p:cNvSpPr txBox="1">
            <a:spLocks noGrp="1"/>
          </p:cNvSpPr>
          <p:nvPr>
            <p:ph type="subTitle" idx="1"/>
          </p:nvPr>
        </p:nvSpPr>
        <p:spPr>
          <a:xfrm>
            <a:off x="1524000" y="3602038"/>
            <a:ext cx="9144000" cy="1655762"/>
          </a:xfrm>
          <a:noFill/>
          <a:ln>
            <a:noFill/>
          </a:ln>
        </p:spPr>
        <p:txBody>
          <a:bodyPr spcFirstLastPara="1" wrap="square" lIns="91425" tIns="45700" rIns="91425" bIns="45700" anchor="ctr" anchorCtr="0">
            <a:normAutofit/>
          </a:bodyPr>
          <a:lstStyle/>
          <a:p>
            <a:pPr lvl="0"/>
            <a:r>
              <a:rPr lang="en-US" altLang="zh-CN" dirty="0"/>
              <a:t>Changyi Xiao</a:t>
            </a:r>
            <a:r>
              <a:rPr lang="en-US" dirty="0"/>
              <a:t> &amp; </a:t>
            </a:r>
            <a:r>
              <a:rPr lang="en-US" altLang="zh-CN" dirty="0"/>
              <a:t>Neda Barghi</a:t>
            </a:r>
            <a:endParaRPr lang="en-US" dirty="0"/>
          </a:p>
        </p:txBody>
      </p:sp>
      <p:sp>
        <p:nvSpPr>
          <p:cNvPr id="3" name="页脚占位符 2">
            <a:extLst>
              <a:ext uri="{FF2B5EF4-FFF2-40B4-BE49-F238E27FC236}">
                <a16:creationId xmlns:a16="http://schemas.microsoft.com/office/drawing/2014/main" id="{C5F29B0D-6186-C6B5-ACDC-263481FE887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FA36398E-EA8A-DF8F-5BAA-20A0D034D1D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30</a:t>
            </a:fld>
            <a:endParaRPr lang="en-US"/>
          </a:p>
        </p:txBody>
      </p:sp>
      <p:sp>
        <p:nvSpPr>
          <p:cNvPr id="8" name="日期占位符 7">
            <a:extLst>
              <a:ext uri="{FF2B5EF4-FFF2-40B4-BE49-F238E27FC236}">
                <a16:creationId xmlns:a16="http://schemas.microsoft.com/office/drawing/2014/main" id="{C209C83F-622D-9D8B-486D-662F3664084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104D-8FCD-877D-F267-67D1F1258C89}"/>
              </a:ext>
            </a:extLst>
          </p:cNvPr>
          <p:cNvSpPr>
            <a:spLocks noGrp="1"/>
          </p:cNvSpPr>
          <p:nvPr>
            <p:ph type="title"/>
          </p:nvPr>
        </p:nvSpPr>
        <p:spPr>
          <a:xfrm>
            <a:off x="999640" y="242980"/>
            <a:ext cx="10515600" cy="1325563"/>
          </a:xfrm>
        </p:spPr>
        <p:txBody>
          <a:bodyPr/>
          <a:lstStyle/>
          <a:p>
            <a:r>
              <a:rPr lang="en-US" altLang="zh-CN" dirty="0"/>
              <a:t>Overview</a:t>
            </a:r>
            <a:endParaRPr lang="en-US" dirty="0"/>
          </a:p>
        </p:txBody>
      </p:sp>
      <p:sp>
        <p:nvSpPr>
          <p:cNvPr id="9" name="内容占位符 8">
            <a:extLst>
              <a:ext uri="{FF2B5EF4-FFF2-40B4-BE49-F238E27FC236}">
                <a16:creationId xmlns:a16="http://schemas.microsoft.com/office/drawing/2014/main" id="{01AFD415-D1C5-89AF-74C4-5918C8A5A1B8}"/>
              </a:ext>
            </a:extLst>
          </p:cNvPr>
          <p:cNvSpPr>
            <a:spLocks noGrp="1"/>
          </p:cNvSpPr>
          <p:nvPr>
            <p:ph idx="1"/>
          </p:nvPr>
        </p:nvSpPr>
        <p:spPr/>
        <p:txBody>
          <a:bodyPr/>
          <a:lstStyle/>
          <a:p>
            <a:endParaRPr lang="en-US"/>
          </a:p>
        </p:txBody>
      </p:sp>
      <p:sp>
        <p:nvSpPr>
          <p:cNvPr id="3" name="页脚占位符 2">
            <a:extLst>
              <a:ext uri="{FF2B5EF4-FFF2-40B4-BE49-F238E27FC236}">
                <a16:creationId xmlns:a16="http://schemas.microsoft.com/office/drawing/2014/main" id="{6B0357FB-8239-44FF-48B0-95F3BF48A2E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7" name="灯片编号占位符 6">
            <a:extLst>
              <a:ext uri="{FF2B5EF4-FFF2-40B4-BE49-F238E27FC236}">
                <a16:creationId xmlns:a16="http://schemas.microsoft.com/office/drawing/2014/main" id="{61F9D3B5-50C1-5406-44ED-1F67A3B8325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31</a:t>
            </a:fld>
            <a:endParaRPr lang="en-US"/>
          </a:p>
        </p:txBody>
      </p:sp>
      <p:graphicFrame>
        <p:nvGraphicFramePr>
          <p:cNvPr id="10" name="图示 9">
            <a:extLst>
              <a:ext uri="{FF2B5EF4-FFF2-40B4-BE49-F238E27FC236}">
                <a16:creationId xmlns:a16="http://schemas.microsoft.com/office/drawing/2014/main" id="{387D67C6-7B57-B9C7-C9A7-CA5A712A6D23}"/>
              </a:ext>
            </a:extLst>
          </p:cNvPr>
          <p:cNvGraphicFramePr/>
          <p:nvPr/>
        </p:nvGraphicFramePr>
        <p:xfrm>
          <a:off x="400050" y="1097502"/>
          <a:ext cx="11624310" cy="508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EC29D4CD-B661-61E0-49E9-E947FF55D26A}"/>
              </a:ext>
            </a:extLst>
          </p:cNvPr>
          <p:cNvSpPr/>
          <p:nvPr/>
        </p:nvSpPr>
        <p:spPr>
          <a:xfrm>
            <a:off x="3483980" y="2152891"/>
            <a:ext cx="3102015" cy="4203459"/>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日期占位符 10">
            <a:extLst>
              <a:ext uri="{FF2B5EF4-FFF2-40B4-BE49-F238E27FC236}">
                <a16:creationId xmlns:a16="http://schemas.microsoft.com/office/drawing/2014/main" id="{859DE0F0-9D62-934C-DCF5-1A1A13AD48E3}"/>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26835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9a8a0a9480_0_14"/>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dirty="0"/>
              <a:t>Haplotypes</a:t>
            </a:r>
          </a:p>
        </p:txBody>
      </p:sp>
      <p:sp>
        <p:nvSpPr>
          <p:cNvPr id="125" name="Google Shape;125;g19a8a0a9480_0_14"/>
          <p:cNvSpPr txBox="1">
            <a:spLocks noGrp="1"/>
          </p:cNvSpPr>
          <p:nvPr>
            <p:ph idx="1"/>
          </p:nvPr>
        </p:nvSpPr>
        <p:spPr>
          <a:xfrm>
            <a:off x="635189" y="2083325"/>
            <a:ext cx="5967953" cy="4093638"/>
          </a:xfrm>
        </p:spPr>
        <p:txBody>
          <a:bodyPr spcFirstLastPara="1" wrap="square" lIns="91425" tIns="45700" rIns="91425" bIns="45700" anchor="t" anchorCtr="0">
            <a:normAutofit/>
          </a:bodyPr>
          <a:lstStyle/>
          <a:p>
            <a:pPr lvl="0"/>
            <a:r>
              <a:rPr lang="en-US" sz="3200" dirty="0"/>
              <a:t>Composition of genetic variants (SNPs) which are inherited together on a stretch of DNA </a:t>
            </a:r>
          </a:p>
          <a:p>
            <a:pPr lvl="1"/>
            <a:r>
              <a:rPr lang="en-US" sz="2800" dirty="0"/>
              <a:t>Due to linkage disequilibrium (LD)</a:t>
            </a:r>
          </a:p>
          <a:p>
            <a:pPr lvl="1"/>
            <a:r>
              <a:rPr lang="en-US" sz="2800" dirty="0"/>
              <a:t>Can be large stretches which depend on the LD landscape</a:t>
            </a:r>
          </a:p>
        </p:txBody>
      </p:sp>
      <p:sp>
        <p:nvSpPr>
          <p:cNvPr id="5" name="页脚占位符 4">
            <a:extLst>
              <a:ext uri="{FF2B5EF4-FFF2-40B4-BE49-F238E27FC236}">
                <a16:creationId xmlns:a16="http://schemas.microsoft.com/office/drawing/2014/main" id="{A076AD8A-0044-0318-6BC3-75C48834A38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2B57DE16-E754-9C71-1617-A082630639C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32</a:t>
            </a:fld>
            <a:endParaRPr lang="en-US"/>
          </a:p>
        </p:txBody>
      </p:sp>
      <p:pic>
        <p:nvPicPr>
          <p:cNvPr id="3" name="Picture 2">
            <a:extLst>
              <a:ext uri="{FF2B5EF4-FFF2-40B4-BE49-F238E27FC236}">
                <a16:creationId xmlns:a16="http://schemas.microsoft.com/office/drawing/2014/main" id="{8D2021DF-BFD4-A641-7D5C-F6F5D5C2A26A}"/>
              </a:ext>
            </a:extLst>
          </p:cNvPr>
          <p:cNvPicPr>
            <a:picLocks noChangeAspect="1"/>
          </p:cNvPicPr>
          <p:nvPr/>
        </p:nvPicPr>
        <p:blipFill rotWithShape="1">
          <a:blip r:embed="rId3">
            <a:clrChange>
              <a:clrFrom>
                <a:srgbClr val="000000">
                  <a:alpha val="0"/>
                </a:srgbClr>
              </a:clrFrom>
              <a:clrTo>
                <a:srgbClr val="000000">
                  <a:alpha val="0"/>
                </a:srgbClr>
              </a:clrTo>
            </a:clrChange>
          </a:blip>
          <a:srcRect l="3802"/>
          <a:stretch/>
        </p:blipFill>
        <p:spPr>
          <a:xfrm>
            <a:off x="7239000" y="2464394"/>
            <a:ext cx="4317811" cy="2806137"/>
          </a:xfrm>
          <a:prstGeom prst="rect">
            <a:avLst/>
          </a:prstGeom>
          <a:ln>
            <a:solidFill>
              <a:schemeClr val="accent1"/>
            </a:solidFill>
          </a:ln>
        </p:spPr>
      </p:pic>
      <p:sp>
        <p:nvSpPr>
          <p:cNvPr id="9" name="日期占位符 8">
            <a:extLst>
              <a:ext uri="{FF2B5EF4-FFF2-40B4-BE49-F238E27FC236}">
                <a16:creationId xmlns:a16="http://schemas.microsoft.com/office/drawing/2014/main" id="{157AFC6B-74A7-D517-1D2D-6B936232809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9a8a0a9480_0_21"/>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dirty="0"/>
              <a:t>Why would we care about haplotypes?</a:t>
            </a:r>
          </a:p>
        </p:txBody>
      </p:sp>
      <p:sp>
        <p:nvSpPr>
          <p:cNvPr id="133" name="Google Shape;133;g19a8a0a9480_0_21"/>
          <p:cNvSpPr txBox="1">
            <a:spLocks noGrp="1"/>
          </p:cNvSpPr>
          <p:nvPr>
            <p:ph idx="1"/>
          </p:nvPr>
        </p:nvSpPr>
        <p:spPr>
          <a:xfrm>
            <a:off x="838200" y="1825625"/>
            <a:ext cx="9455870" cy="4351338"/>
          </a:xfrm>
        </p:spPr>
        <p:txBody>
          <a:bodyPr spcFirstLastPara="1" wrap="square" lIns="91425" tIns="45700" rIns="91425" bIns="45700" anchor="ctr" anchorCtr="0">
            <a:normAutofit/>
          </a:bodyPr>
          <a:lstStyle/>
          <a:p>
            <a:pPr lvl="0"/>
            <a:r>
              <a:rPr lang="en-US" altLang="zh-CN" dirty="0"/>
              <a:t>Haplotype response depends on the joint effects of the underlying SNPs</a:t>
            </a:r>
            <a:r>
              <a:rPr lang="zh-CN" altLang="en-US" dirty="0"/>
              <a:t> </a:t>
            </a:r>
            <a:r>
              <a:rPr lang="en-US" altLang="zh-CN" dirty="0"/>
              <a:t>(non-independent)</a:t>
            </a:r>
            <a:endParaRPr lang="en-US" dirty="0"/>
          </a:p>
          <a:p>
            <a:pPr lvl="0"/>
            <a:endParaRPr lang="en-US" dirty="0"/>
          </a:p>
          <a:p>
            <a:pPr lvl="0"/>
            <a:r>
              <a:rPr lang="en-US" dirty="0"/>
              <a:t>Narrow down the selection target </a:t>
            </a:r>
          </a:p>
          <a:p>
            <a:pPr lvl="1"/>
            <a:r>
              <a:rPr lang="en-US" dirty="0"/>
              <a:t>Many responding dependent SNPs</a:t>
            </a:r>
          </a:p>
          <a:p>
            <a:pPr lvl="0"/>
            <a:endParaRPr lang="en-US" dirty="0"/>
          </a:p>
          <a:p>
            <a:pPr lvl="0"/>
            <a:r>
              <a:rPr lang="en-US" dirty="0"/>
              <a:t>Quantify the number of selection targets</a:t>
            </a:r>
          </a:p>
          <a:p>
            <a:pPr lvl="1"/>
            <a:r>
              <a:rPr lang="en-US" dirty="0"/>
              <a:t>Characterization of the selection response</a:t>
            </a:r>
          </a:p>
        </p:txBody>
      </p:sp>
      <p:sp>
        <p:nvSpPr>
          <p:cNvPr id="5" name="页脚占位符 4">
            <a:extLst>
              <a:ext uri="{FF2B5EF4-FFF2-40B4-BE49-F238E27FC236}">
                <a16:creationId xmlns:a16="http://schemas.microsoft.com/office/drawing/2014/main" id="{71DF0E7F-BE33-E0B3-418C-8AF0D2F8F1DE}"/>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149645C8-7566-E4FC-2958-81B4AD47EEA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33</a:t>
            </a:fld>
            <a:endParaRPr lang="en-US"/>
          </a:p>
        </p:txBody>
      </p:sp>
      <p:pic>
        <p:nvPicPr>
          <p:cNvPr id="3" name="Picture 2">
            <a:extLst>
              <a:ext uri="{FF2B5EF4-FFF2-40B4-BE49-F238E27FC236}">
                <a16:creationId xmlns:a16="http://schemas.microsoft.com/office/drawing/2014/main" id="{F69ACAE0-EDBF-123A-CCB7-0F3EC7D94134}"/>
              </a:ext>
            </a:extLst>
          </p:cNvPr>
          <p:cNvPicPr>
            <a:picLocks noChangeAspect="1"/>
          </p:cNvPicPr>
          <p:nvPr/>
        </p:nvPicPr>
        <p:blipFill rotWithShape="1">
          <a:blip r:embed="rId3">
            <a:clrChange>
              <a:clrFrom>
                <a:srgbClr val="000000">
                  <a:alpha val="0"/>
                </a:srgbClr>
              </a:clrFrom>
              <a:clrTo>
                <a:srgbClr val="000000">
                  <a:alpha val="0"/>
                </a:srgbClr>
              </a:clrTo>
            </a:clrChange>
          </a:blip>
          <a:srcRect l="6588" t="4220" r="4166" b="10921"/>
          <a:stretch/>
        </p:blipFill>
        <p:spPr>
          <a:xfrm>
            <a:off x="7265953" y="3226400"/>
            <a:ext cx="4614617" cy="2743200"/>
          </a:xfrm>
          <a:prstGeom prst="rect">
            <a:avLst/>
          </a:prstGeom>
          <a:ln>
            <a:solidFill>
              <a:schemeClr val="accent1"/>
            </a:solidFill>
          </a:ln>
        </p:spPr>
      </p:pic>
      <p:sp>
        <p:nvSpPr>
          <p:cNvPr id="9" name="日期占位符 8">
            <a:extLst>
              <a:ext uri="{FF2B5EF4-FFF2-40B4-BE49-F238E27FC236}">
                <a16:creationId xmlns:a16="http://schemas.microsoft.com/office/drawing/2014/main" id="{D7EA0812-2B41-A451-5257-AB74E900065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846187-1663-5FEB-7991-0E84E883BADD}"/>
              </a:ext>
            </a:extLst>
          </p:cNvPr>
          <p:cNvSpPr>
            <a:spLocks noGrp="1"/>
          </p:cNvSpPr>
          <p:nvPr>
            <p:ph type="dt" sz="half" idx="10"/>
          </p:nvPr>
        </p:nvSpPr>
        <p:spPr/>
        <p:txBody>
          <a:bodyPr/>
          <a:lstStyle/>
          <a:p>
            <a:r>
              <a:rPr lang="en-US" altLang="zh-CN"/>
              <a:t>2025/03/10</a:t>
            </a:r>
            <a:endParaRPr lang="en-US" altLang="zh-CN" dirty="0"/>
          </a:p>
        </p:txBody>
      </p:sp>
      <p:sp>
        <p:nvSpPr>
          <p:cNvPr id="5" name="Footer Placeholder 4">
            <a:extLst>
              <a:ext uri="{FF2B5EF4-FFF2-40B4-BE49-F238E27FC236}">
                <a16:creationId xmlns:a16="http://schemas.microsoft.com/office/drawing/2014/main" id="{BE15CD4A-45CA-1287-50BE-3A7899C562C7}"/>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Slide Number Placeholder 5">
            <a:extLst>
              <a:ext uri="{FF2B5EF4-FFF2-40B4-BE49-F238E27FC236}">
                <a16:creationId xmlns:a16="http://schemas.microsoft.com/office/drawing/2014/main" id="{E7F7DCC2-9F1F-58C1-02CA-AAB6E1AEF0CC}"/>
              </a:ext>
            </a:extLst>
          </p:cNvPr>
          <p:cNvSpPr>
            <a:spLocks noGrp="1"/>
          </p:cNvSpPr>
          <p:nvPr>
            <p:ph type="sldNum" sz="quarter" idx="12"/>
          </p:nvPr>
        </p:nvSpPr>
        <p:spPr/>
        <p:txBody>
          <a:bodyPr/>
          <a:lstStyle/>
          <a:p>
            <a:fld id="{9A31E271-03AF-4B41-9610-D3284CBE8C5C}" type="slidenum">
              <a:rPr lang="en-US" smtClean="0"/>
              <a:t>34</a:t>
            </a:fld>
            <a:endParaRPr lang="en-US"/>
          </a:p>
        </p:txBody>
      </p:sp>
      <p:pic>
        <p:nvPicPr>
          <p:cNvPr id="7" name="Picture 6" descr="Screen Shot 2018-05-01 at 14.10.56.png">
            <a:extLst>
              <a:ext uri="{FF2B5EF4-FFF2-40B4-BE49-F238E27FC236}">
                <a16:creationId xmlns:a16="http://schemas.microsoft.com/office/drawing/2014/main" id="{6FFBA396-0CCB-56C1-5FA2-C50E0A5227E0}"/>
              </a:ext>
            </a:extLst>
          </p:cNvPr>
          <p:cNvPicPr>
            <a:picLocks noChangeAspect="1"/>
          </p:cNvPicPr>
          <p:nvPr/>
        </p:nvPicPr>
        <p:blipFill>
          <a:blip r:embed="rId3"/>
          <a:stretch>
            <a:fillRect/>
          </a:stretch>
        </p:blipFill>
        <p:spPr>
          <a:xfrm>
            <a:off x="1524000" y="2329676"/>
            <a:ext cx="9144000" cy="3414475"/>
          </a:xfrm>
          <a:prstGeom prst="rect">
            <a:avLst/>
          </a:prstGeom>
        </p:spPr>
      </p:pic>
    </p:spTree>
    <p:extLst>
      <p:ext uri="{BB962C8B-B14F-4D97-AF65-F5344CB8AC3E}">
        <p14:creationId xmlns:p14="http://schemas.microsoft.com/office/powerpoint/2010/main" val="138166971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9a8a0a9480_0_42"/>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In the absence of haplotype data …</a:t>
            </a:r>
          </a:p>
        </p:txBody>
      </p:sp>
      <p:sp>
        <p:nvSpPr>
          <p:cNvPr id="141" name="Google Shape;141;g19a8a0a9480_0_42"/>
          <p:cNvSpPr txBox="1">
            <a:spLocks noGrp="1"/>
          </p:cNvSpPr>
          <p:nvPr>
            <p:ph idx="1"/>
          </p:nvPr>
        </p:nvSpPr>
        <p:spPr>
          <a:xfrm>
            <a:off x="838200" y="1825625"/>
            <a:ext cx="10515600" cy="4351338"/>
          </a:xfrm>
        </p:spPr>
        <p:txBody>
          <a:bodyPr spcFirstLastPara="1" wrap="square" lIns="91425" tIns="45700" rIns="91425" bIns="45700" anchor="ctr" anchorCtr="0">
            <a:normAutofit/>
          </a:bodyPr>
          <a:lstStyle/>
          <a:p>
            <a:pPr lvl="0"/>
            <a:r>
              <a:rPr lang="en-US" dirty="0"/>
              <a:t>The resolution of LD information in Pool-seq is only up to the read length</a:t>
            </a:r>
          </a:p>
          <a:p>
            <a:pPr lvl="1"/>
            <a:r>
              <a:rPr lang="en-US" dirty="0"/>
              <a:t>Much shorter than actual haplotypes and targets of selection</a:t>
            </a:r>
          </a:p>
          <a:p>
            <a:pPr lvl="0"/>
            <a:endParaRPr lang="en-US" dirty="0"/>
          </a:p>
          <a:p>
            <a:pPr lvl="0"/>
            <a:r>
              <a:rPr lang="en-US" dirty="0"/>
              <a:t>How could we maneuver this problem?</a:t>
            </a:r>
          </a:p>
        </p:txBody>
      </p:sp>
      <p:sp>
        <p:nvSpPr>
          <p:cNvPr id="4" name="页脚占位符 3">
            <a:extLst>
              <a:ext uri="{FF2B5EF4-FFF2-40B4-BE49-F238E27FC236}">
                <a16:creationId xmlns:a16="http://schemas.microsoft.com/office/drawing/2014/main" id="{5391DA24-1959-998F-2B2B-AE9748D2DFF6}"/>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733F98DA-1160-FA4A-F297-D235448513C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35</a:t>
            </a:fld>
            <a:endParaRPr lang="en-US"/>
          </a:p>
        </p:txBody>
      </p:sp>
      <p:sp>
        <p:nvSpPr>
          <p:cNvPr id="8" name="日期占位符 7">
            <a:extLst>
              <a:ext uri="{FF2B5EF4-FFF2-40B4-BE49-F238E27FC236}">
                <a16:creationId xmlns:a16="http://schemas.microsoft.com/office/drawing/2014/main" id="{4C7C8B49-FD18-CA18-2295-261CE268522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9a8a0a9480_0_49"/>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 and presence of time series pool-sed data</a:t>
            </a:r>
          </a:p>
        </p:txBody>
      </p:sp>
      <p:sp>
        <p:nvSpPr>
          <p:cNvPr id="149" name="Google Shape;149;g19a8a0a9480_0_49"/>
          <p:cNvSpPr txBox="1">
            <a:spLocks noGrp="1"/>
          </p:cNvSpPr>
          <p:nvPr>
            <p:ph idx="1"/>
          </p:nvPr>
        </p:nvSpPr>
        <p:spPr>
          <a:xfrm>
            <a:off x="838200" y="1825625"/>
            <a:ext cx="10515600" cy="4351338"/>
          </a:xfrm>
        </p:spPr>
        <p:txBody>
          <a:bodyPr spcFirstLastPara="1" wrap="square" lIns="91425" tIns="45700" rIns="91425" bIns="45700" anchor="ctr" anchorCtr="0">
            <a:normAutofit/>
          </a:bodyPr>
          <a:lstStyle/>
          <a:p>
            <a:pPr lvl="0"/>
            <a:r>
              <a:rPr lang="en-US" dirty="0"/>
              <a:t>Time series of pooled individuals allows us to track the frequency of SNPs across generation</a:t>
            </a:r>
          </a:p>
          <a:p>
            <a:pPr lvl="1"/>
            <a:r>
              <a:rPr lang="en-US" altLang="zh-CN" dirty="0"/>
              <a:t>SNPs</a:t>
            </a:r>
            <a:r>
              <a:rPr lang="zh-CN" altLang="en-US" dirty="0"/>
              <a:t> </a:t>
            </a:r>
            <a:r>
              <a:rPr lang="en-US" altLang="zh-CN" dirty="0"/>
              <a:t>located</a:t>
            </a:r>
            <a:r>
              <a:rPr lang="zh-CN" altLang="en-US" dirty="0"/>
              <a:t> </a:t>
            </a:r>
            <a:r>
              <a:rPr lang="en-US" altLang="zh-CN" dirty="0"/>
              <a:t>on</a:t>
            </a:r>
            <a:r>
              <a:rPr lang="zh-CN" altLang="en-US" dirty="0"/>
              <a:t> </a:t>
            </a:r>
            <a:r>
              <a:rPr lang="en-US" altLang="zh-CN" dirty="0"/>
              <a:t>the</a:t>
            </a:r>
            <a:r>
              <a:rPr lang="zh-CN" altLang="en-US" dirty="0"/>
              <a:t> </a:t>
            </a:r>
            <a:r>
              <a:rPr lang="en-US" altLang="zh-CN" dirty="0"/>
              <a:t>same</a:t>
            </a:r>
            <a:r>
              <a:rPr lang="zh-CN" altLang="en-US" dirty="0"/>
              <a:t> </a:t>
            </a:r>
            <a:r>
              <a:rPr lang="en-US" altLang="zh-CN" dirty="0"/>
              <a:t>haplotypes</a:t>
            </a:r>
            <a:r>
              <a:rPr lang="zh-CN" altLang="en-US" dirty="0"/>
              <a:t> </a:t>
            </a:r>
            <a:r>
              <a:rPr lang="en-US" altLang="zh-CN" dirty="0"/>
              <a:t>tends</a:t>
            </a:r>
            <a:r>
              <a:rPr lang="zh-CN" altLang="en-US" dirty="0"/>
              <a:t> </a:t>
            </a:r>
            <a:r>
              <a:rPr lang="en-US" altLang="zh-CN" dirty="0"/>
              <a:t>to</a:t>
            </a:r>
            <a:r>
              <a:rPr lang="zh-CN" altLang="en-US" dirty="0"/>
              <a:t> </a:t>
            </a:r>
            <a:r>
              <a:rPr lang="en-US" altLang="zh-CN" dirty="0"/>
              <a:t>have</a:t>
            </a:r>
            <a:r>
              <a:rPr lang="zh-CN" altLang="en-US" dirty="0"/>
              <a:t> </a:t>
            </a:r>
            <a:r>
              <a:rPr lang="en-US" altLang="zh-CN" dirty="0"/>
              <a:t>correlated</a:t>
            </a:r>
            <a:r>
              <a:rPr lang="zh-CN" altLang="en-US" dirty="0"/>
              <a:t> </a:t>
            </a:r>
            <a:r>
              <a:rPr lang="en-US" altLang="zh-CN" dirty="0"/>
              <a:t>frequency</a:t>
            </a:r>
            <a:r>
              <a:rPr lang="zh-CN" altLang="en-US" dirty="0"/>
              <a:t> </a:t>
            </a:r>
            <a:r>
              <a:rPr lang="en-US" altLang="zh-CN" dirty="0"/>
              <a:t>change</a:t>
            </a:r>
            <a:endParaRPr lang="en-US" dirty="0"/>
          </a:p>
          <a:p>
            <a:pPr lvl="0"/>
            <a:endParaRPr lang="en-US" dirty="0"/>
          </a:p>
          <a:p>
            <a:pPr lvl="0"/>
            <a:r>
              <a:rPr lang="en-US" dirty="0"/>
              <a:t>→ This information can be used to reconstruct haplotypes</a:t>
            </a:r>
          </a:p>
          <a:p>
            <a:pPr lvl="0"/>
            <a:endParaRPr lang="en-US" dirty="0"/>
          </a:p>
          <a:p>
            <a:pPr lvl="0"/>
            <a:endParaRPr lang="en-US" dirty="0"/>
          </a:p>
        </p:txBody>
      </p:sp>
      <p:sp>
        <p:nvSpPr>
          <p:cNvPr id="4" name="页脚占位符 3">
            <a:extLst>
              <a:ext uri="{FF2B5EF4-FFF2-40B4-BE49-F238E27FC236}">
                <a16:creationId xmlns:a16="http://schemas.microsoft.com/office/drawing/2014/main" id="{CD16C6B9-A4C5-D468-B1E1-B4AE523ECD9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C22FFC8-2A92-9814-9364-D8090AB40779}"/>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36</a:t>
            </a:fld>
            <a:endParaRPr lang="en-US"/>
          </a:p>
        </p:txBody>
      </p:sp>
      <p:sp>
        <p:nvSpPr>
          <p:cNvPr id="8" name="日期占位符 7">
            <a:extLst>
              <a:ext uri="{FF2B5EF4-FFF2-40B4-BE49-F238E27FC236}">
                <a16:creationId xmlns:a16="http://schemas.microsoft.com/office/drawing/2014/main" id="{C89CF9BE-059F-78EE-A9A6-3454069AB7B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The effect </a:t>
            </a:r>
            <a:r>
              <a:rPr lang="de-DE" dirty="0" err="1"/>
              <a:t>of</a:t>
            </a:r>
            <a:r>
              <a:rPr lang="de-DE" dirty="0"/>
              <a:t> </a:t>
            </a:r>
            <a:r>
              <a:rPr lang="de-DE" dirty="0" err="1"/>
              <a:t>long</a:t>
            </a:r>
            <a:r>
              <a:rPr lang="de-DE" dirty="0"/>
              <a:t>-range LD on linked selection</a:t>
            </a:r>
            <a:endParaRPr lang="en-US" dirty="0"/>
          </a:p>
        </p:txBody>
      </p:sp>
      <p:pic>
        <p:nvPicPr>
          <p:cNvPr id="3074" name="Picture 2" descr="An external file that holds a picture, illustration, etc.&#10;Object name is nihms534139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476" y="1683044"/>
            <a:ext cx="5946416" cy="4949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43857" y="6448062"/>
            <a:ext cx="2563651" cy="369332"/>
          </a:xfrm>
          <a:prstGeom prst="rect">
            <a:avLst/>
          </a:prstGeom>
          <a:noFill/>
        </p:spPr>
        <p:txBody>
          <a:bodyPr wrap="none" rtlCol="0">
            <a:spAutoFit/>
          </a:bodyPr>
          <a:lstStyle/>
          <a:p>
            <a:r>
              <a:rPr lang="en-US" dirty="0"/>
              <a:t>Turner and </a:t>
            </a:r>
            <a:r>
              <a:rPr lang="en-US" dirty="0" err="1"/>
              <a:t>Nuzhdin</a:t>
            </a:r>
            <a:r>
              <a:rPr lang="en-US" dirty="0"/>
              <a:t> 2013</a:t>
            </a:r>
          </a:p>
        </p:txBody>
      </p:sp>
      <p:sp>
        <p:nvSpPr>
          <p:cNvPr id="4" name="Slide Number Placeholder 3"/>
          <p:cNvSpPr>
            <a:spLocks noGrp="1"/>
          </p:cNvSpPr>
          <p:nvPr>
            <p:ph type="sldNum" sz="quarter" idx="12"/>
          </p:nvPr>
        </p:nvSpPr>
        <p:spPr/>
        <p:txBody>
          <a:bodyPr/>
          <a:lstStyle/>
          <a:p>
            <a:fld id="{6B14C376-3427-49F3-822A-92476D4F6FA2}" type="slidenum">
              <a:rPr lang="en-US" smtClean="0"/>
              <a:t>37</a:t>
            </a:fld>
            <a:endParaRPr lang="en-US"/>
          </a:p>
        </p:txBody>
      </p:sp>
    </p:spTree>
    <p:extLst>
      <p:ext uri="{BB962C8B-B14F-4D97-AF65-F5344CB8AC3E}">
        <p14:creationId xmlns:p14="http://schemas.microsoft.com/office/powerpoint/2010/main" val="905976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2"/>
          <p:cNvSpPr txBox="1">
            <a:spLocks/>
          </p:cNvSpPr>
          <p:nvPr/>
        </p:nvSpPr>
        <p:spPr>
          <a:xfrm>
            <a:off x="2174806" y="2135748"/>
            <a:ext cx="7987553" cy="1172029"/>
          </a:xfrm>
          <a:prstGeom prst="rect">
            <a:avLst/>
          </a:prstGeom>
        </p:spPr>
        <p:txBody>
          <a:bodyPr vert="horz" lIns="89867" tIns="44934" rIns="89867" bIns="44934" rtlCol="0">
            <a:noAutofit/>
          </a:bodyPr>
          <a:lstStyle/>
          <a:p>
            <a:pPr marL="337015" indent="-337015">
              <a:spcBef>
                <a:spcPct val="20000"/>
              </a:spcBef>
              <a:buFont typeface="Arial"/>
              <a:buChar char="•"/>
            </a:pPr>
            <a:r>
              <a:rPr lang="en-US" sz="2206" dirty="0"/>
              <a:t>Frequency trajectories of linked (selected and hitchhiking) SNPs are correlated across time and replicates.</a:t>
            </a:r>
            <a:endParaRPr lang="en-US" sz="2000" dirty="0"/>
          </a:p>
          <a:p>
            <a:pPr marL="337015" indent="-337015">
              <a:spcBef>
                <a:spcPct val="20000"/>
              </a:spcBef>
              <a:buFont typeface="Arial"/>
              <a:buChar char="•"/>
            </a:pPr>
            <a:endParaRPr lang="en-US" sz="2206" i="1" dirty="0"/>
          </a:p>
          <a:p>
            <a:pPr marL="337015" indent="-337015">
              <a:spcBef>
                <a:spcPct val="20000"/>
              </a:spcBef>
              <a:buFont typeface="Arial"/>
              <a:buChar char="•"/>
              <a:defRPr/>
            </a:pPr>
            <a:endParaRPr lang="en-US" sz="2206" dirty="0"/>
          </a:p>
        </p:txBody>
      </p:sp>
      <p:sp>
        <p:nvSpPr>
          <p:cNvPr id="2" name="TextBox 1"/>
          <p:cNvSpPr txBox="1"/>
          <p:nvPr/>
        </p:nvSpPr>
        <p:spPr>
          <a:xfrm>
            <a:off x="727364" y="282932"/>
            <a:ext cx="11045536" cy="1446550"/>
          </a:xfrm>
          <a:prstGeom prst="rect">
            <a:avLst/>
          </a:prstGeom>
          <a:noFill/>
        </p:spPr>
        <p:txBody>
          <a:bodyPr wrap="square" rtlCol="0">
            <a:spAutoFit/>
          </a:bodyPr>
          <a:lstStyle/>
          <a:p>
            <a:pPr algn="ctr"/>
            <a:r>
              <a:rPr lang="en-US" sz="4400" dirty="0">
                <a:latin typeface="+mj-lt"/>
              </a:rPr>
              <a:t>Reconstruction of selected haplotype blocks from Pool-</a:t>
            </a:r>
            <a:r>
              <a:rPr lang="en-US" sz="4400" dirty="0" err="1">
                <a:latin typeface="+mj-lt"/>
              </a:rPr>
              <a:t>Seq</a:t>
            </a:r>
            <a:endParaRPr lang="en-US" sz="4400" dirty="0">
              <a:latin typeface="+mj-lt"/>
            </a:endParaRPr>
          </a:p>
        </p:txBody>
      </p:sp>
      <p:sp>
        <p:nvSpPr>
          <p:cNvPr id="6" name="TextBox 5"/>
          <p:cNvSpPr txBox="1"/>
          <p:nvPr/>
        </p:nvSpPr>
        <p:spPr>
          <a:xfrm>
            <a:off x="8368621" y="5642302"/>
            <a:ext cx="2107115" cy="369332"/>
          </a:xfrm>
          <a:prstGeom prst="rect">
            <a:avLst/>
          </a:prstGeom>
          <a:noFill/>
        </p:spPr>
        <p:txBody>
          <a:bodyPr wrap="none" rtlCol="0">
            <a:spAutoFit/>
          </a:bodyPr>
          <a:lstStyle/>
          <a:p>
            <a:r>
              <a:rPr lang="en-US" dirty="0" err="1"/>
              <a:t>Franssen</a:t>
            </a:r>
            <a:r>
              <a:rPr lang="en-US" dirty="0"/>
              <a:t> et al. 2016</a:t>
            </a:r>
          </a:p>
        </p:txBody>
      </p:sp>
      <p:pic>
        <p:nvPicPr>
          <p:cNvPr id="8" name="Picture 2"/>
          <p:cNvPicPr>
            <a:picLocks noChangeAspect="1" noChangeArrowheads="1"/>
          </p:cNvPicPr>
          <p:nvPr/>
        </p:nvPicPr>
        <p:blipFill>
          <a:blip r:embed="rId4"/>
          <a:srcRect l="7040" t="36618" b="51474"/>
          <a:stretch>
            <a:fillRect/>
          </a:stretch>
        </p:blipFill>
        <p:spPr bwMode="auto">
          <a:xfrm>
            <a:off x="2174806" y="3015441"/>
            <a:ext cx="8455563" cy="1048566"/>
          </a:xfrm>
          <a:prstGeom prst="rect">
            <a:avLst/>
          </a:prstGeom>
          <a:noFill/>
          <a:ln w="9525">
            <a:noFill/>
            <a:miter lim="800000"/>
            <a:headEnd/>
            <a:tailEnd/>
          </a:ln>
        </p:spPr>
      </p:pic>
      <p:pic>
        <p:nvPicPr>
          <p:cNvPr id="9" name="Picture 3"/>
          <p:cNvPicPr>
            <a:picLocks noChangeAspect="1" noChangeArrowheads="1"/>
          </p:cNvPicPr>
          <p:nvPr/>
        </p:nvPicPr>
        <p:blipFill rotWithShape="1">
          <a:blip r:embed="rId4"/>
          <a:srcRect l="7001" t="84769"/>
          <a:stretch/>
        </p:blipFill>
        <p:spPr bwMode="auto">
          <a:xfrm>
            <a:off x="2146024" y="4207271"/>
            <a:ext cx="8513129" cy="131004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6B14C376-3427-49F3-822A-92476D4F6FA2}" type="slidenum">
              <a:rPr lang="en-US" smtClean="0"/>
              <a:t>38</a:t>
            </a:fld>
            <a:endParaRPr lang="en-US"/>
          </a:p>
        </p:txBody>
      </p:sp>
      <p:pic>
        <p:nvPicPr>
          <p:cNvPr id="7" name="New picture">
            <a:extLst>
              <a:ext uri="{FF2B5EF4-FFF2-40B4-BE49-F238E27FC236}">
                <a16:creationId xmlns:a16="http://schemas.microsoft.com/office/drawing/2014/main" id="{86FE26FF-B667-EF7F-D459-61C461384BDA}"/>
              </a:ext>
            </a:extLst>
          </p:cNvPr>
          <p:cNvPicPr/>
          <p:nvPr/>
        </p:nvPicPr>
        <p:blipFill>
          <a:blip r:embed="rId5"/>
          <a:srcRect l="92254" t="48447" r="852" b="42140"/>
          <a:stretch/>
        </p:blipFill>
        <p:spPr>
          <a:xfrm>
            <a:off x="10162359" y="3058938"/>
            <a:ext cx="441314" cy="503285"/>
          </a:xfrm>
          <a:prstGeom prst="rect">
            <a:avLst/>
          </a:prstGeom>
        </p:spPr>
      </p:pic>
    </p:spTree>
    <p:extLst>
      <p:ext uri="{BB962C8B-B14F-4D97-AF65-F5344CB8AC3E}">
        <p14:creationId xmlns:p14="http://schemas.microsoft.com/office/powerpoint/2010/main" val="3092329982"/>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Plotting allele frequency trajectories</a:t>
            </a:r>
          </a:p>
        </p:txBody>
      </p:sp>
      <p:sp>
        <p:nvSpPr>
          <p:cNvPr id="349" name="Google Shape;349;p24"/>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u="sng" dirty="0"/>
              <a:t>Importance of polarization</a:t>
            </a:r>
            <a:r>
              <a:rPr lang="zh-CN" altLang="en-US" dirty="0"/>
              <a:t>（</a:t>
            </a:r>
            <a:r>
              <a:rPr lang="en-US" altLang="zh-CN" dirty="0"/>
              <a:t>ref/alt, rising, minor</a:t>
            </a:r>
            <a:r>
              <a:rPr lang="zh-CN" altLang="en-US" dirty="0"/>
              <a:t>）</a:t>
            </a:r>
            <a:endParaRPr lang="en-US" altLang="zh-CN" dirty="0"/>
          </a:p>
          <a:p>
            <a:pPr lvl="1"/>
            <a:r>
              <a:rPr lang="en-US" altLang="zh-CN" dirty="0"/>
              <a:t>hitchhiking</a:t>
            </a:r>
            <a:endParaRPr lang="en-US" dirty="0"/>
          </a:p>
        </p:txBody>
      </p:sp>
      <p:sp>
        <p:nvSpPr>
          <p:cNvPr id="4" name="页脚占位符 3">
            <a:extLst>
              <a:ext uri="{FF2B5EF4-FFF2-40B4-BE49-F238E27FC236}">
                <a16:creationId xmlns:a16="http://schemas.microsoft.com/office/drawing/2014/main" id="{71EFF127-2654-55FD-E51F-AC3498A3009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5D93D7CF-F654-D432-A085-7B093C324B3A}"/>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39</a:t>
            </a:fld>
            <a:endParaRPr lang="en-US"/>
          </a:p>
        </p:txBody>
      </p:sp>
      <p:pic>
        <p:nvPicPr>
          <p:cNvPr id="353" name="Google Shape;353;p24"/>
          <p:cNvPicPr preferRelativeResize="0"/>
          <p:nvPr/>
        </p:nvPicPr>
        <p:blipFill>
          <a:blip r:embed="rId3">
            <a:clrChange>
              <a:clrFrom>
                <a:srgbClr val="FFFFFF"/>
              </a:clrFrom>
              <a:clrTo>
                <a:srgbClr val="FFFFFF">
                  <a:alpha val="0"/>
                </a:srgbClr>
              </a:clrTo>
            </a:clrChange>
            <a:alphaModFix/>
          </a:blip>
          <a:stretch>
            <a:fillRect/>
          </a:stretch>
        </p:blipFill>
        <p:spPr>
          <a:xfrm>
            <a:off x="934488" y="2674217"/>
            <a:ext cx="10317824" cy="2374825"/>
          </a:xfrm>
          <a:prstGeom prst="rect">
            <a:avLst/>
          </a:prstGeom>
          <a:noFill/>
          <a:ln>
            <a:noFill/>
          </a:ln>
        </p:spPr>
      </p:pic>
      <p:sp>
        <p:nvSpPr>
          <p:cNvPr id="354" name="Google Shape;354;p24"/>
          <p:cNvSpPr txBox="1"/>
          <p:nvPr/>
        </p:nvSpPr>
        <p:spPr>
          <a:xfrm>
            <a:off x="671200" y="5291025"/>
            <a:ext cx="108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Times New Roman"/>
                <a:ea typeface="Times New Roman"/>
                <a:cs typeface="Times New Roman"/>
                <a:sym typeface="Times New Roman"/>
              </a:rPr>
              <a:t>Barghi, N., Hermisson, J. &amp; Schlötterer, C. Polygenic adaptation: a unifying framework to understand positive selection. Nat Rev Genet 21, 769–781 (2020). https://doi.org/10.1038/s41576-020-0250-z</a:t>
            </a:r>
            <a:endParaRPr>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24AF5987-9690-B456-A4D1-46AD973D551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3" name="文本框 2">
            <a:extLst>
              <a:ext uri="{FF2B5EF4-FFF2-40B4-BE49-F238E27FC236}">
                <a16:creationId xmlns:a16="http://schemas.microsoft.com/office/drawing/2014/main" id="{58CFEE27-5B6E-915F-35C2-3FD284EB933F}"/>
              </a:ext>
            </a:extLst>
          </p:cNvPr>
          <p:cNvSpPr txBox="1"/>
          <p:nvPr/>
        </p:nvSpPr>
        <p:spPr>
          <a:xfrm>
            <a:off x="2769326" y="1550126"/>
            <a:ext cx="7820297" cy="369332"/>
          </a:xfrm>
          <a:prstGeom prst="rect">
            <a:avLst/>
          </a:prstGeom>
          <a:noFill/>
        </p:spPr>
        <p:txBody>
          <a:bodyPr wrap="square" rtlCol="0">
            <a:spAutoFit/>
          </a:bodyPr>
          <a:lstStyle/>
          <a:p>
            <a:r>
              <a:rPr lang="en-US" dirty="0">
                <a:solidFill>
                  <a:srgbClr val="C00000"/>
                </a:solidFill>
              </a:rPr>
              <a:t>Making sure that alleles from the same haplotype backgrounds during clustering</a:t>
            </a:r>
          </a:p>
        </p:txBody>
      </p:sp>
      <p:sp>
        <p:nvSpPr>
          <p:cNvPr id="10" name="日期占位符 9">
            <a:extLst>
              <a:ext uri="{FF2B5EF4-FFF2-40B4-BE49-F238E27FC236}">
                <a16:creationId xmlns:a16="http://schemas.microsoft.com/office/drawing/2014/main" id="{E7C01A00-0982-65ED-8654-FEA8D2FF2BD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B164B-278E-9AB4-EFD8-1A8A9CF7094D}"/>
              </a:ext>
            </a:extLst>
          </p:cNvPr>
          <p:cNvSpPr>
            <a:spLocks noGrp="1"/>
          </p:cNvSpPr>
          <p:nvPr>
            <p:ph type="ctrTitle"/>
          </p:nvPr>
        </p:nvSpPr>
        <p:spPr>
          <a:xfrm>
            <a:off x="1524000" y="1122363"/>
            <a:ext cx="9144000" cy="2387600"/>
          </a:xfrm>
        </p:spPr>
        <p:txBody>
          <a:bodyPr>
            <a:normAutofit fontScale="90000"/>
          </a:bodyPr>
          <a:lstStyle/>
          <a:p>
            <a:r>
              <a:rPr lang="en-US" altLang="zh-CN" dirty="0"/>
              <a:t>Day</a:t>
            </a:r>
            <a:r>
              <a:rPr lang="zh-CN" altLang="en-US" dirty="0"/>
              <a:t> </a:t>
            </a:r>
            <a:r>
              <a:rPr lang="en-US" altLang="zh-CN" dirty="0"/>
              <a:t>1_1</a:t>
            </a:r>
            <a:br>
              <a:rPr lang="en-US" altLang="zh-CN" dirty="0"/>
            </a:br>
            <a:r>
              <a:rPr lang="en-US" altLang="zh-CN" dirty="0"/>
              <a:t>Detecting</a:t>
            </a:r>
            <a:r>
              <a:rPr lang="zh-CN" altLang="en-US" dirty="0"/>
              <a:t> </a:t>
            </a:r>
            <a:r>
              <a:rPr lang="en-US" altLang="zh-CN" dirty="0"/>
              <a:t>selection</a:t>
            </a:r>
            <a:r>
              <a:rPr lang="zh-CN" altLang="en-US" dirty="0"/>
              <a:t> </a:t>
            </a:r>
            <a:r>
              <a:rPr lang="en-US" altLang="zh-CN" dirty="0"/>
              <a:t>target</a:t>
            </a:r>
            <a:br>
              <a:rPr lang="en-US" altLang="zh-CN" dirty="0"/>
            </a:br>
            <a:r>
              <a:rPr lang="en-US" altLang="zh-CN" dirty="0"/>
              <a:t>from</a:t>
            </a:r>
            <a:r>
              <a:rPr lang="zh-CN" altLang="en-US" dirty="0"/>
              <a:t> </a:t>
            </a:r>
            <a:r>
              <a:rPr lang="en-US" altLang="zh-CN" dirty="0"/>
              <a:t>empirical</a:t>
            </a:r>
            <a:r>
              <a:rPr lang="zh-CN" altLang="en-US" dirty="0"/>
              <a:t> </a:t>
            </a:r>
            <a:r>
              <a:rPr lang="en-US" altLang="zh-CN" dirty="0"/>
              <a:t>data</a:t>
            </a:r>
            <a:endParaRPr lang="en-US" dirty="0"/>
          </a:p>
        </p:txBody>
      </p:sp>
      <p:sp>
        <p:nvSpPr>
          <p:cNvPr id="6" name="页脚占位符 5">
            <a:extLst>
              <a:ext uri="{FF2B5EF4-FFF2-40B4-BE49-F238E27FC236}">
                <a16:creationId xmlns:a16="http://schemas.microsoft.com/office/drawing/2014/main" id="{14A4D89E-F34F-0BAA-AD15-93BA6B963A4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7" name="灯片编号占位符 6">
            <a:extLst>
              <a:ext uri="{FF2B5EF4-FFF2-40B4-BE49-F238E27FC236}">
                <a16:creationId xmlns:a16="http://schemas.microsoft.com/office/drawing/2014/main" id="{14D61E20-B898-D35B-F67C-311CDF923689}"/>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a:t>
            </a:fld>
            <a:endParaRPr lang="en-US"/>
          </a:p>
        </p:txBody>
      </p:sp>
      <p:sp>
        <p:nvSpPr>
          <p:cNvPr id="5" name="页脚占位符 4">
            <a:extLst>
              <a:ext uri="{FF2B5EF4-FFF2-40B4-BE49-F238E27FC236}">
                <a16:creationId xmlns:a16="http://schemas.microsoft.com/office/drawing/2014/main" id="{7235ACB4-A117-376A-8BAB-0810843AC33A}"/>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0" name="日期占位符 9">
            <a:extLst>
              <a:ext uri="{FF2B5EF4-FFF2-40B4-BE49-F238E27FC236}">
                <a16:creationId xmlns:a16="http://schemas.microsoft.com/office/drawing/2014/main" id="{52622A7A-73A7-5A55-F325-5B8BF98E5C05}"/>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4067505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4BDB-1580-C4F9-86AB-5C67F8E4D3E7}"/>
              </a:ext>
            </a:extLst>
          </p:cNvPr>
          <p:cNvSpPr>
            <a:spLocks noGrp="1"/>
          </p:cNvSpPr>
          <p:nvPr>
            <p:ph type="title"/>
          </p:nvPr>
        </p:nvSpPr>
        <p:spPr/>
        <p:txBody>
          <a:bodyPr>
            <a:normAutofit/>
          </a:bodyPr>
          <a:lstStyle/>
          <a:p>
            <a:r>
              <a:rPr lang="en-AT" dirty="0"/>
              <a:t>Polarization: determine the allele of interest</a:t>
            </a:r>
          </a:p>
        </p:txBody>
      </p:sp>
      <p:sp>
        <p:nvSpPr>
          <p:cNvPr id="4" name="Footer Placeholder 3">
            <a:extLst>
              <a:ext uri="{FF2B5EF4-FFF2-40B4-BE49-F238E27FC236}">
                <a16:creationId xmlns:a16="http://schemas.microsoft.com/office/drawing/2014/main" id="{65C42061-3AE0-0F44-8F6C-8FB22DB3284D}"/>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7449CABE-4486-6BE1-307C-154C41B8F0B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40</a:t>
            </a:fld>
            <a:endParaRPr lang="en-US"/>
          </a:p>
        </p:txBody>
      </p:sp>
      <p:sp>
        <p:nvSpPr>
          <p:cNvPr id="6" name="Oval 5">
            <a:extLst>
              <a:ext uri="{FF2B5EF4-FFF2-40B4-BE49-F238E27FC236}">
                <a16:creationId xmlns:a16="http://schemas.microsoft.com/office/drawing/2014/main" id="{043671DF-650E-050A-8BD8-E85579530E60}"/>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A34ACAB9-23AF-5806-E6A6-94E92C817D42}"/>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B99F132F-27F6-08D5-BB7B-3D705B3A9B98}"/>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32298F38-E7C0-3E80-6811-125E1DCB24F7}"/>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BDDB173C-D364-3C4E-4CF7-2306E2DCA3D1}"/>
              </a:ext>
            </a:extLst>
          </p:cNvPr>
          <p:cNvSpPr/>
          <p:nvPr/>
        </p:nvSpPr>
        <p:spPr>
          <a:xfrm>
            <a:off x="3612195" y="2215886"/>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B9D1357-770D-DAAF-D418-B69F13FAB184}"/>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FBD6534-52AB-947F-56E2-3CA841735358}"/>
              </a:ext>
            </a:extLst>
          </p:cNvPr>
          <p:cNvSpPr/>
          <p:nvPr/>
        </p:nvSpPr>
        <p:spPr>
          <a:xfrm>
            <a:off x="3207498" y="33607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6503AE4B-9DA2-8D1D-9FA6-95EAFF26A47A}"/>
              </a:ext>
            </a:extLst>
          </p:cNvPr>
          <p:cNvSpPr/>
          <p:nvPr/>
        </p:nvSpPr>
        <p:spPr>
          <a:xfrm>
            <a:off x="3094482" y="3683417"/>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EEC159FF-F4A2-7869-5C0B-CE6EBCF955A0}"/>
              </a:ext>
            </a:extLst>
          </p:cNvPr>
          <p:cNvSpPr/>
          <p:nvPr/>
        </p:nvSpPr>
        <p:spPr>
          <a:xfrm>
            <a:off x="3415245" y="380849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2DC29AB5-0244-B515-4B0C-BF4B5B1962F4}"/>
              </a:ext>
            </a:extLst>
          </p:cNvPr>
          <p:cNvSpPr/>
          <p:nvPr/>
        </p:nvSpPr>
        <p:spPr>
          <a:xfrm>
            <a:off x="3593911" y="3496582"/>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274E6F56-D030-73D9-F51B-799439A8A196}"/>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130EB28C-0270-F6A5-0FDB-7C40A22B58CB}"/>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965C187A-668F-AAA9-5E78-FCD4DEA45401}"/>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DC1BDC0-B458-FBDC-C20D-8D017A3FEFAA}"/>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10AB8B17-900C-BB68-4CBF-F68EE0FDA47E}"/>
              </a:ext>
            </a:extLst>
          </p:cNvPr>
          <p:cNvSpPr/>
          <p:nvPr/>
        </p:nvSpPr>
        <p:spPr>
          <a:xfrm>
            <a:off x="3612195" y="4814250"/>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829A0C0E-3B6C-5FB2-D905-BAA4BC73BB99}"/>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DE551C27-5DA5-91F6-B2D2-D3430E9F7CA3}"/>
              </a:ext>
            </a:extLst>
          </p:cNvPr>
          <p:cNvSpPr/>
          <p:nvPr/>
        </p:nvSpPr>
        <p:spPr>
          <a:xfrm>
            <a:off x="5993936" y="2080088"/>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D252F69A-AB84-D73A-329E-EEFCB9FE11D4}"/>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7CEF7B8E-CBCC-849E-002C-10A3FCE34762}"/>
              </a:ext>
            </a:extLst>
          </p:cNvPr>
          <p:cNvSpPr/>
          <p:nvPr/>
        </p:nvSpPr>
        <p:spPr>
          <a:xfrm>
            <a:off x="6201683" y="2527797"/>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D240469F-7088-13C0-6375-C555378A240A}"/>
              </a:ext>
            </a:extLst>
          </p:cNvPr>
          <p:cNvSpPr/>
          <p:nvPr/>
        </p:nvSpPr>
        <p:spPr>
          <a:xfrm>
            <a:off x="6380349" y="2215885"/>
            <a:ext cx="226031" cy="215757"/>
          </a:xfrm>
          <a:prstGeom prst="ellipse">
            <a:avLst/>
          </a:prstGeom>
          <a:solidFill>
            <a:srgbClr val="00C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201752-2764-1A1E-424C-854A78FB7426}"/>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4F0B5BCC-6839-8BEE-24C7-3FE54FCE9245}"/>
              </a:ext>
            </a:extLst>
          </p:cNvPr>
          <p:cNvSpPr/>
          <p:nvPr/>
        </p:nvSpPr>
        <p:spPr>
          <a:xfrm>
            <a:off x="5975652" y="336078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11FE1A9-5E0A-B750-05F4-54D9DF34EDD0}"/>
              </a:ext>
            </a:extLst>
          </p:cNvPr>
          <p:cNvSpPr/>
          <p:nvPr/>
        </p:nvSpPr>
        <p:spPr>
          <a:xfrm>
            <a:off x="5862636" y="3683416"/>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F350FC72-283F-D454-1031-34BECB7565D8}"/>
              </a:ext>
            </a:extLst>
          </p:cNvPr>
          <p:cNvSpPr/>
          <p:nvPr/>
        </p:nvSpPr>
        <p:spPr>
          <a:xfrm>
            <a:off x="6183399" y="380849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F057B813-069A-E440-78DC-581F2AB3E6AA}"/>
              </a:ext>
            </a:extLst>
          </p:cNvPr>
          <p:cNvSpPr/>
          <p:nvPr/>
        </p:nvSpPr>
        <p:spPr>
          <a:xfrm>
            <a:off x="6362065" y="349658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B0341697-3E63-41B7-A61C-5DAC4750C4DE}"/>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987E0E26-EC9C-8CE1-6FEB-D9CF1DB46A44}"/>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F219EC1A-84F9-D6CC-B14C-9321347EF03C}"/>
              </a:ext>
            </a:extLst>
          </p:cNvPr>
          <p:cNvSpPr/>
          <p:nvPr/>
        </p:nvSpPr>
        <p:spPr>
          <a:xfrm>
            <a:off x="5880920" y="5001084"/>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9351692F-225D-6043-4B2D-5FE28948F4CA}"/>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96C35840-F7FB-BC2E-081D-98AB34DE4CE4}"/>
              </a:ext>
            </a:extLst>
          </p:cNvPr>
          <p:cNvSpPr/>
          <p:nvPr/>
        </p:nvSpPr>
        <p:spPr>
          <a:xfrm>
            <a:off x="6380349" y="4814249"/>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91AAD974-4AC1-348D-2F65-9E2AC4848097}"/>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B81AE47E-61F2-5A9A-BC6E-6BD516E8B3A0}"/>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30685998-67B4-18F1-54AA-09FFE26DB0B6}"/>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9F4D05A-6A7D-59F5-3545-67C4A651DF74}"/>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6C2344F2-DA17-276A-32B2-4D5C89D059FE}"/>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spTree>
    <p:extLst>
      <p:ext uri="{BB962C8B-B14F-4D97-AF65-F5344CB8AC3E}">
        <p14:creationId xmlns:p14="http://schemas.microsoft.com/office/powerpoint/2010/main" val="2041993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D82AA-A209-E7DE-28E9-E29169DC1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9DCA1D-9C8E-810F-FD34-A4732EB6F61A}"/>
              </a:ext>
            </a:extLst>
          </p:cNvPr>
          <p:cNvSpPr>
            <a:spLocks noGrp="1"/>
          </p:cNvSpPr>
          <p:nvPr>
            <p:ph type="title"/>
          </p:nvPr>
        </p:nvSpPr>
        <p:spPr/>
        <p:txBody>
          <a:bodyPr>
            <a:normAutofit/>
          </a:bodyPr>
          <a:lstStyle/>
          <a:p>
            <a:r>
              <a:rPr lang="en-AT"/>
              <a:t>Polarization</a:t>
            </a:r>
            <a:r>
              <a:rPr lang="zh-CN" altLang="en-US" dirty="0"/>
              <a:t> </a:t>
            </a:r>
            <a:r>
              <a:rPr lang="en-US" altLang="zh-CN" dirty="0"/>
              <a:t>1</a:t>
            </a:r>
            <a:r>
              <a:rPr lang="en-AT"/>
              <a:t>: </a:t>
            </a:r>
            <a:r>
              <a:rPr lang="en-US" altLang="zh-CN" dirty="0"/>
              <a:t>Rising</a:t>
            </a:r>
            <a:r>
              <a:rPr lang="zh-CN" altLang="en-US" dirty="0"/>
              <a:t> </a:t>
            </a:r>
            <a:r>
              <a:rPr lang="en-US" altLang="zh-CN" dirty="0"/>
              <a:t>Allele</a:t>
            </a:r>
            <a:endParaRPr lang="en-AT" dirty="0"/>
          </a:p>
        </p:txBody>
      </p:sp>
      <p:sp>
        <p:nvSpPr>
          <p:cNvPr id="4" name="Footer Placeholder 3">
            <a:extLst>
              <a:ext uri="{FF2B5EF4-FFF2-40B4-BE49-F238E27FC236}">
                <a16:creationId xmlns:a16="http://schemas.microsoft.com/office/drawing/2014/main" id="{D502421C-FAA3-5C4C-0FEA-63BA67CF288A}"/>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259BB9B3-FB2B-EF31-7A76-8A8D24763E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41</a:t>
            </a:fld>
            <a:endParaRPr lang="en-US"/>
          </a:p>
        </p:txBody>
      </p:sp>
      <p:sp>
        <p:nvSpPr>
          <p:cNvPr id="6" name="Oval 5">
            <a:extLst>
              <a:ext uri="{FF2B5EF4-FFF2-40B4-BE49-F238E27FC236}">
                <a16:creationId xmlns:a16="http://schemas.microsoft.com/office/drawing/2014/main" id="{62082879-2E14-4DA2-416F-E504395417AE}"/>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AA0EE0AE-9555-A975-0323-A983C69CFD07}"/>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94174FD0-24E5-7BA7-8336-1C3EAB01DF93}"/>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0DC4058C-C2F4-BF59-C08F-91B2E10BD65F}"/>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EFD6BE6-2355-A4E3-6B16-395DFB970103}"/>
              </a:ext>
            </a:extLst>
          </p:cNvPr>
          <p:cNvSpPr/>
          <p:nvPr/>
        </p:nvSpPr>
        <p:spPr>
          <a:xfrm>
            <a:off x="3612195" y="2215886"/>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12" name="Oval 11">
            <a:extLst>
              <a:ext uri="{FF2B5EF4-FFF2-40B4-BE49-F238E27FC236}">
                <a16:creationId xmlns:a16="http://schemas.microsoft.com/office/drawing/2014/main" id="{761CEE23-ED3D-D06A-5F86-980656E16304}"/>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A6C219C1-25D9-B671-700D-1E04B4686E37}"/>
              </a:ext>
            </a:extLst>
          </p:cNvPr>
          <p:cNvSpPr/>
          <p:nvPr/>
        </p:nvSpPr>
        <p:spPr>
          <a:xfrm>
            <a:off x="3207498" y="3360785"/>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3E08B02-A279-F27E-2A15-074EBA91F50D}"/>
              </a:ext>
            </a:extLst>
          </p:cNvPr>
          <p:cNvSpPr/>
          <p:nvPr/>
        </p:nvSpPr>
        <p:spPr>
          <a:xfrm>
            <a:off x="3094482" y="3683417"/>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2B827F59-6D61-783D-9608-D8AC2738AE6E}"/>
              </a:ext>
            </a:extLst>
          </p:cNvPr>
          <p:cNvSpPr/>
          <p:nvPr/>
        </p:nvSpPr>
        <p:spPr>
          <a:xfrm>
            <a:off x="3415245" y="3808494"/>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7B8BB485-1B55-93B2-D65E-535C86AF78D4}"/>
              </a:ext>
            </a:extLst>
          </p:cNvPr>
          <p:cNvSpPr/>
          <p:nvPr/>
        </p:nvSpPr>
        <p:spPr>
          <a:xfrm>
            <a:off x="3593911" y="3496582"/>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63CC454-5312-01E9-6E92-B2EDAF2E0153}"/>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8AC5FD85-2D9D-1D1C-9F14-BF4F6FD63878}"/>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2E630E8A-2114-6968-C3D2-232A7347F187}"/>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4ECCE833-4977-9FAC-7983-8AF4BBD9FE3F}"/>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D7DA29B2-2F3B-E131-DC73-2FF448DDCB63}"/>
              </a:ext>
            </a:extLst>
          </p:cNvPr>
          <p:cNvSpPr/>
          <p:nvPr/>
        </p:nvSpPr>
        <p:spPr>
          <a:xfrm>
            <a:off x="3612195" y="481425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4CBD196D-75EC-320A-4030-3B24B80C310D}"/>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E5CFAF2-330F-A063-8A56-07436313AE62}"/>
              </a:ext>
            </a:extLst>
          </p:cNvPr>
          <p:cNvSpPr/>
          <p:nvPr/>
        </p:nvSpPr>
        <p:spPr>
          <a:xfrm>
            <a:off x="5993936" y="2080088"/>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4" name="Oval 23">
            <a:extLst>
              <a:ext uri="{FF2B5EF4-FFF2-40B4-BE49-F238E27FC236}">
                <a16:creationId xmlns:a16="http://schemas.microsoft.com/office/drawing/2014/main" id="{408DECD8-DF56-DBDF-E96D-13E941EB5C56}"/>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34D6672C-73E2-B0A0-67F1-F4F13BD1BB14}"/>
              </a:ext>
            </a:extLst>
          </p:cNvPr>
          <p:cNvSpPr/>
          <p:nvPr/>
        </p:nvSpPr>
        <p:spPr>
          <a:xfrm>
            <a:off x="6201683" y="2527797"/>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6" name="Oval 25">
            <a:extLst>
              <a:ext uri="{FF2B5EF4-FFF2-40B4-BE49-F238E27FC236}">
                <a16:creationId xmlns:a16="http://schemas.microsoft.com/office/drawing/2014/main" id="{2EF24FE1-0476-7B2D-A297-77D368C9D3BC}"/>
              </a:ext>
            </a:extLst>
          </p:cNvPr>
          <p:cNvSpPr/>
          <p:nvPr/>
        </p:nvSpPr>
        <p:spPr>
          <a:xfrm>
            <a:off x="6380349" y="2215885"/>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27" name="Oval 26">
            <a:extLst>
              <a:ext uri="{FF2B5EF4-FFF2-40B4-BE49-F238E27FC236}">
                <a16:creationId xmlns:a16="http://schemas.microsoft.com/office/drawing/2014/main" id="{1572ECE5-D6E9-5F81-DDC3-459AF5AB21EE}"/>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A24A629-950D-70EC-B5BD-AC6AD8FBBBB0}"/>
              </a:ext>
            </a:extLst>
          </p:cNvPr>
          <p:cNvSpPr/>
          <p:nvPr/>
        </p:nvSpPr>
        <p:spPr>
          <a:xfrm>
            <a:off x="5975652" y="3360784"/>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121561BC-802F-174D-3701-F90AFE0A92B9}"/>
              </a:ext>
            </a:extLst>
          </p:cNvPr>
          <p:cNvSpPr/>
          <p:nvPr/>
        </p:nvSpPr>
        <p:spPr>
          <a:xfrm>
            <a:off x="5862636" y="3683416"/>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C600F1A1-B916-308E-F498-B3AAB70437C2}"/>
              </a:ext>
            </a:extLst>
          </p:cNvPr>
          <p:cNvSpPr/>
          <p:nvPr/>
        </p:nvSpPr>
        <p:spPr>
          <a:xfrm>
            <a:off x="6183399" y="3808493"/>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2132647F-FE79-310D-A306-7D374C29113B}"/>
              </a:ext>
            </a:extLst>
          </p:cNvPr>
          <p:cNvSpPr/>
          <p:nvPr/>
        </p:nvSpPr>
        <p:spPr>
          <a:xfrm>
            <a:off x="6362065" y="3496581"/>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8149E13F-D066-BF7A-5386-9C9A601CBFF1}"/>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659A0C61-4116-57C2-C1E4-376E556FB799}"/>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A1C384C1-0B77-0534-A547-02F0115480A9}"/>
              </a:ext>
            </a:extLst>
          </p:cNvPr>
          <p:cNvSpPr/>
          <p:nvPr/>
        </p:nvSpPr>
        <p:spPr>
          <a:xfrm>
            <a:off x="5880920" y="5001084"/>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51CF9D5-C92E-A32B-7218-BB451DAB452A}"/>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B32EB14C-E8A7-C41B-2B95-27BB2AD725CF}"/>
              </a:ext>
            </a:extLst>
          </p:cNvPr>
          <p:cNvSpPr/>
          <p:nvPr/>
        </p:nvSpPr>
        <p:spPr>
          <a:xfrm>
            <a:off x="6380349" y="4814249"/>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10C36CBC-55F0-8DE2-5D20-F4271108FD0A}"/>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9E0EB6F7-2A46-041F-D9D9-B94BE0169901}"/>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C1533AC-50E8-AA07-577F-FAC0E0A8E4F8}"/>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0EF0C833-5599-96C8-6252-DACDE4A866CF}"/>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E770692F-5ACD-8B5D-3B93-623BA5B5C904}"/>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sp>
        <p:nvSpPr>
          <p:cNvPr id="67" name="文本框 66">
            <a:extLst>
              <a:ext uri="{FF2B5EF4-FFF2-40B4-BE49-F238E27FC236}">
                <a16:creationId xmlns:a16="http://schemas.microsoft.com/office/drawing/2014/main" id="{1AB0BDC9-79C2-7C92-A22E-8570E89C9AD4}"/>
              </a:ext>
            </a:extLst>
          </p:cNvPr>
          <p:cNvSpPr txBox="1"/>
          <p:nvPr/>
        </p:nvSpPr>
        <p:spPr>
          <a:xfrm>
            <a:off x="7888485" y="5368102"/>
            <a:ext cx="4333875" cy="646331"/>
          </a:xfrm>
          <a:prstGeom prst="rect">
            <a:avLst/>
          </a:prstGeom>
          <a:noFill/>
        </p:spPr>
        <p:txBody>
          <a:bodyPr wrap="square" rtlCol="0">
            <a:spAutoFit/>
          </a:bodyPr>
          <a:lstStyle/>
          <a:p>
            <a:r>
              <a:rPr lang="en-US" altLang="zh-CN" dirty="0">
                <a:solidFill>
                  <a:srgbClr val="C00000"/>
                </a:solidFill>
              </a:rPr>
              <a:t>SNPs</a:t>
            </a:r>
            <a:r>
              <a:rPr lang="zh-CN" altLang="en-US" dirty="0">
                <a:solidFill>
                  <a:srgbClr val="C00000"/>
                </a:solidFill>
              </a:rPr>
              <a:t> </a:t>
            </a:r>
            <a:r>
              <a:rPr lang="en-US" altLang="zh-CN" dirty="0">
                <a:solidFill>
                  <a:srgbClr val="C00000"/>
                </a:solidFill>
              </a:rPr>
              <a:t>that</a:t>
            </a:r>
            <a:r>
              <a:rPr lang="zh-CN" altLang="en-US" dirty="0">
                <a:solidFill>
                  <a:srgbClr val="C00000"/>
                </a:solidFill>
              </a:rPr>
              <a:t> </a:t>
            </a:r>
            <a:r>
              <a:rPr lang="en-US" altLang="zh-CN" dirty="0">
                <a:solidFill>
                  <a:srgbClr val="C00000"/>
                </a:solidFill>
              </a:rPr>
              <a:t>located</a:t>
            </a:r>
            <a:r>
              <a:rPr lang="zh-CN" altLang="en-US" dirty="0">
                <a:solidFill>
                  <a:srgbClr val="C00000"/>
                </a:solidFill>
              </a:rPr>
              <a:t> </a:t>
            </a:r>
            <a:r>
              <a:rPr lang="en-US" altLang="zh-CN" dirty="0">
                <a:solidFill>
                  <a:srgbClr val="C00000"/>
                </a:solidFill>
              </a:rPr>
              <a:t>on</a:t>
            </a:r>
            <a:r>
              <a:rPr lang="zh-CN" altLang="en-US" dirty="0">
                <a:solidFill>
                  <a:srgbClr val="C00000"/>
                </a:solidFill>
              </a:rPr>
              <a:t> </a:t>
            </a:r>
            <a:r>
              <a:rPr lang="en-US" altLang="zh-CN" dirty="0">
                <a:solidFill>
                  <a:srgbClr val="C00000"/>
                </a:solidFill>
              </a:rPr>
              <a:t>the</a:t>
            </a:r>
            <a:r>
              <a:rPr lang="zh-CN" altLang="en-US" dirty="0">
                <a:solidFill>
                  <a:srgbClr val="C00000"/>
                </a:solidFill>
              </a:rPr>
              <a:t> </a:t>
            </a:r>
            <a:r>
              <a:rPr lang="en-US" altLang="zh-CN" dirty="0">
                <a:solidFill>
                  <a:srgbClr val="C00000"/>
                </a:solidFill>
              </a:rPr>
              <a:t>same</a:t>
            </a:r>
            <a:r>
              <a:rPr lang="zh-CN" altLang="en-US" dirty="0">
                <a:solidFill>
                  <a:srgbClr val="C00000"/>
                </a:solidFill>
              </a:rPr>
              <a:t> </a:t>
            </a:r>
            <a:r>
              <a:rPr lang="en-US" altLang="zh-CN" dirty="0">
                <a:solidFill>
                  <a:srgbClr val="C00000"/>
                </a:solidFill>
              </a:rPr>
              <a:t>haplotypes</a:t>
            </a:r>
            <a:r>
              <a:rPr lang="zh-CN" altLang="en-US" dirty="0">
                <a:solidFill>
                  <a:srgbClr val="C00000"/>
                </a:solidFill>
              </a:rPr>
              <a:t> </a:t>
            </a:r>
            <a:r>
              <a:rPr lang="en-US" altLang="zh-CN" dirty="0">
                <a:solidFill>
                  <a:srgbClr val="C00000"/>
                </a:solidFill>
              </a:rPr>
              <a:t>tends</a:t>
            </a:r>
            <a:r>
              <a:rPr lang="zh-CN" altLang="en-US" dirty="0">
                <a:solidFill>
                  <a:srgbClr val="C00000"/>
                </a:solidFill>
              </a:rPr>
              <a:t> </a:t>
            </a:r>
            <a:r>
              <a:rPr lang="en-US" altLang="zh-CN" dirty="0">
                <a:solidFill>
                  <a:srgbClr val="C00000"/>
                </a:solidFill>
              </a:rPr>
              <a:t>to</a:t>
            </a:r>
            <a:r>
              <a:rPr lang="zh-CN" altLang="en-US" dirty="0">
                <a:solidFill>
                  <a:srgbClr val="C00000"/>
                </a:solidFill>
              </a:rPr>
              <a:t> </a:t>
            </a:r>
            <a:r>
              <a:rPr lang="en-US" altLang="zh-CN" dirty="0">
                <a:solidFill>
                  <a:srgbClr val="C00000"/>
                </a:solidFill>
              </a:rPr>
              <a:t>respond</a:t>
            </a:r>
            <a:r>
              <a:rPr lang="zh-CN" altLang="en-US" dirty="0">
                <a:solidFill>
                  <a:srgbClr val="C00000"/>
                </a:solidFill>
              </a:rPr>
              <a:t> </a:t>
            </a:r>
            <a:r>
              <a:rPr lang="en-US" altLang="zh-CN" dirty="0">
                <a:solidFill>
                  <a:srgbClr val="C00000"/>
                </a:solidFill>
              </a:rPr>
              <a:t>consistently</a:t>
            </a:r>
            <a:endParaRPr lang="en-US" dirty="0">
              <a:solidFill>
                <a:srgbClr val="C00000"/>
              </a:solidFill>
            </a:endParaRPr>
          </a:p>
        </p:txBody>
      </p:sp>
      <p:cxnSp>
        <p:nvCxnSpPr>
          <p:cNvPr id="69" name="直线箭头连接符 68">
            <a:extLst>
              <a:ext uri="{FF2B5EF4-FFF2-40B4-BE49-F238E27FC236}">
                <a16:creationId xmlns:a16="http://schemas.microsoft.com/office/drawing/2014/main" id="{01828EA9-7629-D371-C280-D04F9C06A0BB}"/>
              </a:ext>
            </a:extLst>
          </p:cNvPr>
          <p:cNvCxnSpPr/>
          <p:nvPr/>
        </p:nvCxnSpPr>
        <p:spPr>
          <a:xfrm flipV="1">
            <a:off x="7553325" y="2187966"/>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线箭头连接符 69">
            <a:extLst>
              <a:ext uri="{FF2B5EF4-FFF2-40B4-BE49-F238E27FC236}">
                <a16:creationId xmlns:a16="http://schemas.microsoft.com/office/drawing/2014/main" id="{6B371981-D6D8-E9CB-236D-428C4232F2CD}"/>
              </a:ext>
            </a:extLst>
          </p:cNvPr>
          <p:cNvCxnSpPr/>
          <p:nvPr/>
        </p:nvCxnSpPr>
        <p:spPr>
          <a:xfrm flipV="1">
            <a:off x="7553325" y="342900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线箭头连接符 70">
            <a:extLst>
              <a:ext uri="{FF2B5EF4-FFF2-40B4-BE49-F238E27FC236}">
                <a16:creationId xmlns:a16="http://schemas.microsoft.com/office/drawing/2014/main" id="{5063C25A-2E92-CC2C-F72E-7FC0681E94A7}"/>
              </a:ext>
            </a:extLst>
          </p:cNvPr>
          <p:cNvCxnSpPr/>
          <p:nvPr/>
        </p:nvCxnSpPr>
        <p:spPr>
          <a:xfrm flipV="1">
            <a:off x="7553325" y="469362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线连接符 6">
            <a:extLst>
              <a:ext uri="{FF2B5EF4-FFF2-40B4-BE49-F238E27FC236}">
                <a16:creationId xmlns:a16="http://schemas.microsoft.com/office/drawing/2014/main" id="{A126C1A0-21BC-051B-724A-23B5C2A58469}"/>
              </a:ext>
            </a:extLst>
          </p:cNvPr>
          <p:cNvCxnSpPr/>
          <p:nvPr/>
        </p:nvCxnSpPr>
        <p:spPr>
          <a:xfrm>
            <a:off x="8100000" y="324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37" name="Oval 22">
            <a:extLst>
              <a:ext uri="{FF2B5EF4-FFF2-40B4-BE49-F238E27FC236}">
                <a16:creationId xmlns:a16="http://schemas.microsoft.com/office/drawing/2014/main" id="{87899228-402A-8BF2-0B9C-D89E5149F1A1}"/>
              </a:ext>
            </a:extLst>
          </p:cNvPr>
          <p:cNvSpPr/>
          <p:nvPr/>
        </p:nvSpPr>
        <p:spPr>
          <a:xfrm>
            <a:off x="882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3" name="Oval 23">
            <a:extLst>
              <a:ext uri="{FF2B5EF4-FFF2-40B4-BE49-F238E27FC236}">
                <a16:creationId xmlns:a16="http://schemas.microsoft.com/office/drawing/2014/main" id="{03B01E41-76E6-08E2-2798-88E426242BA2}"/>
              </a:ext>
            </a:extLst>
          </p:cNvPr>
          <p:cNvSpPr/>
          <p:nvPr/>
        </p:nvSpPr>
        <p:spPr>
          <a:xfrm>
            <a:off x="882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4" name="直线连接符 43">
            <a:extLst>
              <a:ext uri="{FF2B5EF4-FFF2-40B4-BE49-F238E27FC236}">
                <a16:creationId xmlns:a16="http://schemas.microsoft.com/office/drawing/2014/main" id="{2137340F-965F-1D86-AE6F-583070EB1C98}"/>
              </a:ext>
            </a:extLst>
          </p:cNvPr>
          <p:cNvCxnSpPr/>
          <p:nvPr/>
        </p:nvCxnSpPr>
        <p:spPr>
          <a:xfrm>
            <a:off x="8100000" y="360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5" name="Oval 22">
            <a:extLst>
              <a:ext uri="{FF2B5EF4-FFF2-40B4-BE49-F238E27FC236}">
                <a16:creationId xmlns:a16="http://schemas.microsoft.com/office/drawing/2014/main" id="{4CCB248A-37B1-71B6-D6CC-91EF5D0912CB}"/>
              </a:ext>
            </a:extLst>
          </p:cNvPr>
          <p:cNvSpPr/>
          <p:nvPr/>
        </p:nvSpPr>
        <p:spPr>
          <a:xfrm>
            <a:off x="9540000" y="3132000"/>
            <a:ext cx="226031" cy="215757"/>
          </a:xfrm>
          <a:prstGeom prst="ellipse">
            <a:avLst/>
          </a:prstGeom>
          <a:solidFill>
            <a:srgbClr val="92D05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6" name="Oval 23">
            <a:extLst>
              <a:ext uri="{FF2B5EF4-FFF2-40B4-BE49-F238E27FC236}">
                <a16:creationId xmlns:a16="http://schemas.microsoft.com/office/drawing/2014/main" id="{027C1E48-960D-1F54-DEEA-28A9D5DD57F1}"/>
              </a:ext>
            </a:extLst>
          </p:cNvPr>
          <p:cNvSpPr/>
          <p:nvPr/>
        </p:nvSpPr>
        <p:spPr>
          <a:xfrm>
            <a:off x="9540000" y="3492000"/>
            <a:ext cx="226031" cy="215757"/>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Oval 23">
            <a:extLst>
              <a:ext uri="{FF2B5EF4-FFF2-40B4-BE49-F238E27FC236}">
                <a16:creationId xmlns:a16="http://schemas.microsoft.com/office/drawing/2014/main" id="{31E8C59F-A70C-2B31-9152-DCBE3BAB7D40}"/>
              </a:ext>
            </a:extLst>
          </p:cNvPr>
          <p:cNvSpPr/>
          <p:nvPr/>
        </p:nvSpPr>
        <p:spPr>
          <a:xfrm>
            <a:off x="1026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Oval 22">
            <a:extLst>
              <a:ext uri="{FF2B5EF4-FFF2-40B4-BE49-F238E27FC236}">
                <a16:creationId xmlns:a16="http://schemas.microsoft.com/office/drawing/2014/main" id="{3A8FDE7C-99AE-8C8C-8EC1-ACBB579567EF}"/>
              </a:ext>
            </a:extLst>
          </p:cNvPr>
          <p:cNvSpPr/>
          <p:nvPr/>
        </p:nvSpPr>
        <p:spPr>
          <a:xfrm>
            <a:off x="1026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9" name="文本框 48">
            <a:extLst>
              <a:ext uri="{FF2B5EF4-FFF2-40B4-BE49-F238E27FC236}">
                <a16:creationId xmlns:a16="http://schemas.microsoft.com/office/drawing/2014/main" id="{0CDAEFBE-1386-8F1B-B4AE-AEF6458CCE96}"/>
              </a:ext>
            </a:extLst>
          </p:cNvPr>
          <p:cNvSpPr txBox="1"/>
          <p:nvPr/>
        </p:nvSpPr>
        <p:spPr>
          <a:xfrm>
            <a:off x="8610600" y="2752812"/>
            <a:ext cx="929397" cy="369332"/>
          </a:xfrm>
          <a:prstGeom prst="rect">
            <a:avLst/>
          </a:prstGeom>
          <a:noFill/>
        </p:spPr>
        <p:txBody>
          <a:bodyPr wrap="square" rtlCol="0">
            <a:spAutoFit/>
          </a:bodyPr>
          <a:lstStyle/>
          <a:p>
            <a:r>
              <a:rPr lang="en-US" altLang="zh-CN" dirty="0"/>
              <a:t>SNP1</a:t>
            </a:r>
            <a:endParaRPr lang="en-US" dirty="0"/>
          </a:p>
        </p:txBody>
      </p:sp>
      <p:sp>
        <p:nvSpPr>
          <p:cNvPr id="50" name="文本框 49">
            <a:extLst>
              <a:ext uri="{FF2B5EF4-FFF2-40B4-BE49-F238E27FC236}">
                <a16:creationId xmlns:a16="http://schemas.microsoft.com/office/drawing/2014/main" id="{32A6B162-F6D9-9967-E5C7-12AC4421BA19}"/>
              </a:ext>
            </a:extLst>
          </p:cNvPr>
          <p:cNvSpPr txBox="1"/>
          <p:nvPr/>
        </p:nvSpPr>
        <p:spPr>
          <a:xfrm>
            <a:off x="9301332" y="2739105"/>
            <a:ext cx="929397" cy="369332"/>
          </a:xfrm>
          <a:prstGeom prst="rect">
            <a:avLst/>
          </a:prstGeom>
          <a:noFill/>
        </p:spPr>
        <p:txBody>
          <a:bodyPr wrap="square" rtlCol="0">
            <a:spAutoFit/>
          </a:bodyPr>
          <a:lstStyle/>
          <a:p>
            <a:r>
              <a:rPr lang="en-US" altLang="zh-CN" dirty="0"/>
              <a:t>SNP2</a:t>
            </a:r>
            <a:endParaRPr lang="en-US" dirty="0"/>
          </a:p>
        </p:txBody>
      </p:sp>
      <p:sp>
        <p:nvSpPr>
          <p:cNvPr id="51" name="文本框 50">
            <a:extLst>
              <a:ext uri="{FF2B5EF4-FFF2-40B4-BE49-F238E27FC236}">
                <a16:creationId xmlns:a16="http://schemas.microsoft.com/office/drawing/2014/main" id="{07ECFE06-672F-B9BA-BC07-CD4D8B8AE4F5}"/>
              </a:ext>
            </a:extLst>
          </p:cNvPr>
          <p:cNvSpPr txBox="1"/>
          <p:nvPr/>
        </p:nvSpPr>
        <p:spPr>
          <a:xfrm>
            <a:off x="10033966" y="2752628"/>
            <a:ext cx="929397" cy="369332"/>
          </a:xfrm>
          <a:prstGeom prst="rect">
            <a:avLst/>
          </a:prstGeom>
          <a:noFill/>
        </p:spPr>
        <p:txBody>
          <a:bodyPr wrap="square" rtlCol="0">
            <a:spAutoFit/>
          </a:bodyPr>
          <a:lstStyle/>
          <a:p>
            <a:r>
              <a:rPr lang="en-US" altLang="zh-CN" dirty="0"/>
              <a:t>SNP3</a:t>
            </a:r>
            <a:endParaRPr lang="en-US" dirty="0"/>
          </a:p>
        </p:txBody>
      </p:sp>
    </p:spTree>
    <p:extLst>
      <p:ext uri="{BB962C8B-B14F-4D97-AF65-F5344CB8AC3E}">
        <p14:creationId xmlns:p14="http://schemas.microsoft.com/office/powerpoint/2010/main" val="349201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4EF21-BBD2-8546-AF98-A279AA55A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282E47-D3BA-F5F4-CE74-44D79FDD778A}"/>
              </a:ext>
            </a:extLst>
          </p:cNvPr>
          <p:cNvSpPr>
            <a:spLocks noGrp="1"/>
          </p:cNvSpPr>
          <p:nvPr>
            <p:ph type="title"/>
          </p:nvPr>
        </p:nvSpPr>
        <p:spPr/>
        <p:txBody>
          <a:bodyPr>
            <a:normAutofit/>
          </a:bodyPr>
          <a:lstStyle/>
          <a:p>
            <a:r>
              <a:rPr lang="en-AT"/>
              <a:t>Polarization</a:t>
            </a:r>
            <a:r>
              <a:rPr lang="zh-CN" altLang="en-US" dirty="0"/>
              <a:t> </a:t>
            </a:r>
            <a:r>
              <a:rPr lang="en-US" altLang="zh-CN" dirty="0"/>
              <a:t>2</a:t>
            </a:r>
            <a:r>
              <a:rPr lang="en-AT"/>
              <a:t>: </a:t>
            </a:r>
            <a:r>
              <a:rPr lang="en-US" altLang="zh-CN" dirty="0"/>
              <a:t>Minor</a:t>
            </a:r>
            <a:r>
              <a:rPr lang="zh-CN" altLang="en-US" dirty="0"/>
              <a:t> </a:t>
            </a:r>
            <a:r>
              <a:rPr lang="en-US" altLang="zh-CN" dirty="0"/>
              <a:t>allele</a:t>
            </a:r>
            <a:endParaRPr lang="en-AT" dirty="0"/>
          </a:p>
        </p:txBody>
      </p:sp>
      <p:sp>
        <p:nvSpPr>
          <p:cNvPr id="4" name="Footer Placeholder 3">
            <a:extLst>
              <a:ext uri="{FF2B5EF4-FFF2-40B4-BE49-F238E27FC236}">
                <a16:creationId xmlns:a16="http://schemas.microsoft.com/office/drawing/2014/main" id="{8B4AC97B-1C48-88A9-6E72-E32F654BE60C}"/>
              </a:ext>
            </a:extLst>
          </p:cNvPr>
          <p:cNvSpPr>
            <a:spLocks noGrp="1"/>
          </p:cNvSpPr>
          <p:nvPr>
            <p:ph type="ftr" idx="11"/>
          </p:nvPr>
        </p:nvSpPr>
        <p:spPr/>
        <p:txBody>
          <a:bodyPr/>
          <a:lstStyle/>
          <a:p>
            <a:r>
              <a:rPr lang="en-GB"/>
              <a:t>EE COURSE 2023: HAPLOTYPE RECONSTRUCTION</a:t>
            </a:r>
          </a:p>
        </p:txBody>
      </p:sp>
      <p:sp>
        <p:nvSpPr>
          <p:cNvPr id="5" name="Slide Number Placeholder 4">
            <a:extLst>
              <a:ext uri="{FF2B5EF4-FFF2-40B4-BE49-F238E27FC236}">
                <a16:creationId xmlns:a16="http://schemas.microsoft.com/office/drawing/2014/main" id="{7FCFACC6-76AA-9B34-D7CA-0BF405F579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42</a:t>
            </a:fld>
            <a:endParaRPr lang="en-US"/>
          </a:p>
        </p:txBody>
      </p:sp>
      <p:sp>
        <p:nvSpPr>
          <p:cNvPr id="6" name="Oval 5">
            <a:extLst>
              <a:ext uri="{FF2B5EF4-FFF2-40B4-BE49-F238E27FC236}">
                <a16:creationId xmlns:a16="http://schemas.microsoft.com/office/drawing/2014/main" id="{3671134B-F3D4-01D5-A8E2-CCA133C4ADEA}"/>
              </a:ext>
            </a:extLst>
          </p:cNvPr>
          <p:cNvSpPr/>
          <p:nvPr/>
        </p:nvSpPr>
        <p:spPr>
          <a:xfrm>
            <a:off x="2905018" y="1862881"/>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202FFD9F-F244-E62C-4BD4-AD6F9CE2161E}"/>
              </a:ext>
            </a:extLst>
          </p:cNvPr>
          <p:cNvSpPr/>
          <p:nvPr/>
        </p:nvSpPr>
        <p:spPr>
          <a:xfrm>
            <a:off x="3225782" y="2080089"/>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94B67370-0345-DA2B-467C-192307E49463}"/>
              </a:ext>
            </a:extLst>
          </p:cNvPr>
          <p:cNvSpPr/>
          <p:nvPr/>
        </p:nvSpPr>
        <p:spPr>
          <a:xfrm>
            <a:off x="3112766" y="240272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2BAF4C80-F2FF-3D9A-2C73-77AD0E3166F9}"/>
              </a:ext>
            </a:extLst>
          </p:cNvPr>
          <p:cNvSpPr/>
          <p:nvPr/>
        </p:nvSpPr>
        <p:spPr>
          <a:xfrm>
            <a:off x="3433529" y="2527798"/>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BA0EDA87-FD1B-0E4F-8AAB-0332AA4E22A9}"/>
              </a:ext>
            </a:extLst>
          </p:cNvPr>
          <p:cNvSpPr/>
          <p:nvPr/>
        </p:nvSpPr>
        <p:spPr>
          <a:xfrm>
            <a:off x="3612195" y="2215886"/>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35293528-2DD6-FF0D-6CEA-B4A29E22AE73}"/>
              </a:ext>
            </a:extLst>
          </p:cNvPr>
          <p:cNvSpPr/>
          <p:nvPr/>
        </p:nvSpPr>
        <p:spPr>
          <a:xfrm>
            <a:off x="2886734" y="3143577"/>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616A9AAF-33EE-2B6F-1DB3-AADF9042FE60}"/>
              </a:ext>
            </a:extLst>
          </p:cNvPr>
          <p:cNvSpPr/>
          <p:nvPr/>
        </p:nvSpPr>
        <p:spPr>
          <a:xfrm>
            <a:off x="3207498" y="33607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0BF805F-D302-2091-9DD9-DC6C06E1A592}"/>
              </a:ext>
            </a:extLst>
          </p:cNvPr>
          <p:cNvSpPr/>
          <p:nvPr/>
        </p:nvSpPr>
        <p:spPr>
          <a:xfrm>
            <a:off x="3094482" y="3683417"/>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CDA1DD6-7053-E0D7-36DC-E6CA9E2E1819}"/>
              </a:ext>
            </a:extLst>
          </p:cNvPr>
          <p:cNvSpPr/>
          <p:nvPr/>
        </p:nvSpPr>
        <p:spPr>
          <a:xfrm>
            <a:off x="3415245" y="380849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66A618A4-DA6F-74B4-7410-157ED12BF438}"/>
              </a:ext>
            </a:extLst>
          </p:cNvPr>
          <p:cNvSpPr/>
          <p:nvPr/>
        </p:nvSpPr>
        <p:spPr>
          <a:xfrm>
            <a:off x="3593911" y="3496582"/>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33C7E812-0D6A-2B49-4C68-9808FFF0CB03}"/>
              </a:ext>
            </a:extLst>
          </p:cNvPr>
          <p:cNvSpPr/>
          <p:nvPr/>
        </p:nvSpPr>
        <p:spPr>
          <a:xfrm>
            <a:off x="2905018" y="4461245"/>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3922F69B-34D3-142D-90E0-2EDCF04A1F3D}"/>
              </a:ext>
            </a:extLst>
          </p:cNvPr>
          <p:cNvSpPr/>
          <p:nvPr/>
        </p:nvSpPr>
        <p:spPr>
          <a:xfrm>
            <a:off x="3225782" y="467845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5BF843C6-E719-9351-05B9-D5CEA43FBA7B}"/>
              </a:ext>
            </a:extLst>
          </p:cNvPr>
          <p:cNvSpPr/>
          <p:nvPr/>
        </p:nvSpPr>
        <p:spPr>
          <a:xfrm>
            <a:off x="3112766" y="5001085"/>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C10FEDF1-18B3-239D-D190-92651B5C148C}"/>
              </a:ext>
            </a:extLst>
          </p:cNvPr>
          <p:cNvSpPr/>
          <p:nvPr/>
        </p:nvSpPr>
        <p:spPr>
          <a:xfrm>
            <a:off x="3433529" y="512616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C34E10D3-252E-664A-BEA7-D5763D15EF95}"/>
              </a:ext>
            </a:extLst>
          </p:cNvPr>
          <p:cNvSpPr/>
          <p:nvPr/>
        </p:nvSpPr>
        <p:spPr>
          <a:xfrm>
            <a:off x="3612195" y="481425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A5C631B3-3D32-7293-4C42-6FCFA6917C38}"/>
              </a:ext>
            </a:extLst>
          </p:cNvPr>
          <p:cNvSpPr/>
          <p:nvPr/>
        </p:nvSpPr>
        <p:spPr>
          <a:xfrm>
            <a:off x="5673172" y="1862880"/>
            <a:ext cx="1093590" cy="1079681"/>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65C1FF1F-03EC-3CC9-CDF4-10CA96E3B8F7}"/>
              </a:ext>
            </a:extLst>
          </p:cNvPr>
          <p:cNvSpPr/>
          <p:nvPr/>
        </p:nvSpPr>
        <p:spPr>
          <a:xfrm>
            <a:off x="5993936" y="2080088"/>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5A0D48B3-644E-B99F-1CAC-40AFC27BBC8A}"/>
              </a:ext>
            </a:extLst>
          </p:cNvPr>
          <p:cNvSpPr/>
          <p:nvPr/>
        </p:nvSpPr>
        <p:spPr>
          <a:xfrm>
            <a:off x="5880920" y="240272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D28438A-4C46-21EB-A081-0A9280B8EFF8}"/>
              </a:ext>
            </a:extLst>
          </p:cNvPr>
          <p:cNvSpPr/>
          <p:nvPr/>
        </p:nvSpPr>
        <p:spPr>
          <a:xfrm>
            <a:off x="6201683" y="2527797"/>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D9BAE573-8101-55C2-DB2D-CFA26647AAB7}"/>
              </a:ext>
            </a:extLst>
          </p:cNvPr>
          <p:cNvSpPr/>
          <p:nvPr/>
        </p:nvSpPr>
        <p:spPr>
          <a:xfrm>
            <a:off x="6380349" y="2215885"/>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89C8F855-63B8-AD30-0B37-603BF429DD4E}"/>
              </a:ext>
            </a:extLst>
          </p:cNvPr>
          <p:cNvSpPr/>
          <p:nvPr/>
        </p:nvSpPr>
        <p:spPr>
          <a:xfrm>
            <a:off x="5654888" y="3143576"/>
            <a:ext cx="1093590" cy="1079681"/>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FABD809-E272-7C4F-C468-2D71DD059119}"/>
              </a:ext>
            </a:extLst>
          </p:cNvPr>
          <p:cNvSpPr/>
          <p:nvPr/>
        </p:nvSpPr>
        <p:spPr>
          <a:xfrm>
            <a:off x="5975652" y="3360784"/>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3B519A5-7B82-0695-E09E-C586D1459222}"/>
              </a:ext>
            </a:extLst>
          </p:cNvPr>
          <p:cNvSpPr/>
          <p:nvPr/>
        </p:nvSpPr>
        <p:spPr>
          <a:xfrm>
            <a:off x="5862636" y="3683416"/>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819F6CE-8694-A044-4391-B76D9ED38FAB}"/>
              </a:ext>
            </a:extLst>
          </p:cNvPr>
          <p:cNvSpPr/>
          <p:nvPr/>
        </p:nvSpPr>
        <p:spPr>
          <a:xfrm>
            <a:off x="6183399" y="3808493"/>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9F93FC82-B27A-3382-73FA-7A38AB902D8C}"/>
              </a:ext>
            </a:extLst>
          </p:cNvPr>
          <p:cNvSpPr/>
          <p:nvPr/>
        </p:nvSpPr>
        <p:spPr>
          <a:xfrm>
            <a:off x="6362065" y="349658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706FC37F-37FF-1D54-32AC-0800BF2D38BD}"/>
              </a:ext>
            </a:extLst>
          </p:cNvPr>
          <p:cNvSpPr/>
          <p:nvPr/>
        </p:nvSpPr>
        <p:spPr>
          <a:xfrm>
            <a:off x="5673172" y="4461244"/>
            <a:ext cx="1093590" cy="1079681"/>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A808471-2512-57E0-2B71-368FBB1AD69A}"/>
              </a:ext>
            </a:extLst>
          </p:cNvPr>
          <p:cNvSpPr/>
          <p:nvPr/>
        </p:nvSpPr>
        <p:spPr>
          <a:xfrm>
            <a:off x="5993936" y="4678452"/>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A9BCE193-CC21-46B9-B6A1-954A4AC79DFB}"/>
              </a:ext>
            </a:extLst>
          </p:cNvPr>
          <p:cNvSpPr/>
          <p:nvPr/>
        </p:nvSpPr>
        <p:spPr>
          <a:xfrm>
            <a:off x="5880920" y="5001084"/>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C9371BAA-1E3F-E5FB-2C4C-18985A32E994}"/>
              </a:ext>
            </a:extLst>
          </p:cNvPr>
          <p:cNvSpPr/>
          <p:nvPr/>
        </p:nvSpPr>
        <p:spPr>
          <a:xfrm>
            <a:off x="6201683" y="5126161"/>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588C838A-2A7F-056D-8645-16E01759F280}"/>
              </a:ext>
            </a:extLst>
          </p:cNvPr>
          <p:cNvSpPr/>
          <p:nvPr/>
        </p:nvSpPr>
        <p:spPr>
          <a:xfrm>
            <a:off x="6380349" y="4814249"/>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TextBox 37">
            <a:extLst>
              <a:ext uri="{FF2B5EF4-FFF2-40B4-BE49-F238E27FC236}">
                <a16:creationId xmlns:a16="http://schemas.microsoft.com/office/drawing/2014/main" id="{53C442B6-F3DE-6EB9-4DF9-370393851DB9}"/>
              </a:ext>
            </a:extLst>
          </p:cNvPr>
          <p:cNvSpPr txBox="1"/>
          <p:nvPr/>
        </p:nvSpPr>
        <p:spPr>
          <a:xfrm>
            <a:off x="1620000" y="2112455"/>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P1</a:t>
            </a:r>
            <a:endParaRPr lang="en-AT" sz="280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E0F07F43-F0A6-7C07-80CB-F2AAF0D2ABB9}"/>
              </a:ext>
            </a:extLst>
          </p:cNvPr>
          <p:cNvSpPr txBox="1"/>
          <p:nvPr/>
        </p:nvSpPr>
        <p:spPr>
          <a:xfrm>
            <a:off x="1620000" y="339366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P2</a:t>
            </a:r>
            <a:endParaRPr lang="en-AT" sz="2800"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780AC136-7E9F-310C-AFE0-36668F5F2A22}"/>
              </a:ext>
            </a:extLst>
          </p:cNvPr>
          <p:cNvSpPr txBox="1"/>
          <p:nvPr/>
        </p:nvSpPr>
        <p:spPr>
          <a:xfrm>
            <a:off x="1620000" y="4675377"/>
            <a:ext cx="1024639"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SN</a:t>
            </a:r>
            <a:r>
              <a:rPr lang="en-AT" sz="2800">
                <a:latin typeface="Times New Roman" panose="02020603050405020304" pitchFamily="18" charset="0"/>
                <a:cs typeface="Times New Roman" panose="02020603050405020304" pitchFamily="18" charset="0"/>
              </a:rPr>
              <a:t>P3</a:t>
            </a:r>
            <a:endParaRPr lang="en-AT" sz="28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F0868B-7F5A-9003-044D-524D4693B072}"/>
              </a:ext>
            </a:extLst>
          </p:cNvPr>
          <p:cNvSpPr txBox="1"/>
          <p:nvPr/>
        </p:nvSpPr>
        <p:spPr>
          <a:xfrm>
            <a:off x="3071891" y="1340708"/>
            <a:ext cx="723275" cy="646331"/>
          </a:xfrm>
          <a:prstGeom prst="rect">
            <a:avLst/>
          </a:prstGeom>
          <a:noFill/>
        </p:spPr>
        <p:txBody>
          <a:bodyPr wrap="none" rtlCol="0">
            <a:spAutoFit/>
          </a:bodyPr>
          <a:lstStyle/>
          <a:p>
            <a:r>
              <a:rPr lang="en-AT" sz="3600" dirty="0"/>
              <a:t>F0</a:t>
            </a:r>
          </a:p>
        </p:txBody>
      </p:sp>
      <p:sp>
        <p:nvSpPr>
          <p:cNvPr id="42" name="TextBox 41">
            <a:extLst>
              <a:ext uri="{FF2B5EF4-FFF2-40B4-BE49-F238E27FC236}">
                <a16:creationId xmlns:a16="http://schemas.microsoft.com/office/drawing/2014/main" id="{490FC149-6600-3C49-2EB1-3D71946F1B1D}"/>
              </a:ext>
            </a:extLst>
          </p:cNvPr>
          <p:cNvSpPr txBox="1"/>
          <p:nvPr/>
        </p:nvSpPr>
        <p:spPr>
          <a:xfrm>
            <a:off x="5639322" y="1264129"/>
            <a:ext cx="1236236" cy="646331"/>
          </a:xfrm>
          <a:prstGeom prst="rect">
            <a:avLst/>
          </a:prstGeom>
          <a:noFill/>
        </p:spPr>
        <p:txBody>
          <a:bodyPr wrap="none" rtlCol="0">
            <a:spAutoFit/>
          </a:bodyPr>
          <a:lstStyle/>
          <a:p>
            <a:r>
              <a:rPr lang="en-AT" sz="3600" dirty="0"/>
              <a:t>F100</a:t>
            </a:r>
          </a:p>
        </p:txBody>
      </p:sp>
      <p:cxnSp>
        <p:nvCxnSpPr>
          <p:cNvPr id="3" name="直线箭头连接符 2">
            <a:extLst>
              <a:ext uri="{FF2B5EF4-FFF2-40B4-BE49-F238E27FC236}">
                <a16:creationId xmlns:a16="http://schemas.microsoft.com/office/drawing/2014/main" id="{032BD5E6-4E04-D634-D85A-100F860B417B}"/>
              </a:ext>
            </a:extLst>
          </p:cNvPr>
          <p:cNvCxnSpPr/>
          <p:nvPr/>
        </p:nvCxnSpPr>
        <p:spPr>
          <a:xfrm flipV="1">
            <a:off x="7553325" y="2187966"/>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线箭头连接符 6">
            <a:extLst>
              <a:ext uri="{FF2B5EF4-FFF2-40B4-BE49-F238E27FC236}">
                <a16:creationId xmlns:a16="http://schemas.microsoft.com/office/drawing/2014/main" id="{6CEAF69F-9829-854B-BB8E-A31AC08C4092}"/>
              </a:ext>
            </a:extLst>
          </p:cNvPr>
          <p:cNvCxnSpPr>
            <a:cxnSpLocks/>
          </p:cNvCxnSpPr>
          <p:nvPr/>
        </p:nvCxnSpPr>
        <p:spPr>
          <a:xfrm>
            <a:off x="7553325" y="3496581"/>
            <a:ext cx="0" cy="460958"/>
          </a:xfrm>
          <a:prstGeom prst="straightConnector1">
            <a:avLst/>
          </a:prstGeom>
          <a:ln w="38100" cap="flat" cmpd="sng" algn="ctr">
            <a:solidFill>
              <a:srgbClr val="1140B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线箭头连接符 36">
            <a:extLst>
              <a:ext uri="{FF2B5EF4-FFF2-40B4-BE49-F238E27FC236}">
                <a16:creationId xmlns:a16="http://schemas.microsoft.com/office/drawing/2014/main" id="{8756051A-E8EF-1231-2672-2FAA63946249}"/>
              </a:ext>
            </a:extLst>
          </p:cNvPr>
          <p:cNvCxnSpPr/>
          <p:nvPr/>
        </p:nvCxnSpPr>
        <p:spPr>
          <a:xfrm flipV="1">
            <a:off x="7553325" y="4693620"/>
            <a:ext cx="0" cy="415342"/>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线连接符 42">
            <a:extLst>
              <a:ext uri="{FF2B5EF4-FFF2-40B4-BE49-F238E27FC236}">
                <a16:creationId xmlns:a16="http://schemas.microsoft.com/office/drawing/2014/main" id="{9048C94A-DAEB-5457-A3C6-F8E54386D7B1}"/>
              </a:ext>
            </a:extLst>
          </p:cNvPr>
          <p:cNvCxnSpPr/>
          <p:nvPr/>
        </p:nvCxnSpPr>
        <p:spPr>
          <a:xfrm>
            <a:off x="8100000" y="324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4" name="Oval 22">
            <a:extLst>
              <a:ext uri="{FF2B5EF4-FFF2-40B4-BE49-F238E27FC236}">
                <a16:creationId xmlns:a16="http://schemas.microsoft.com/office/drawing/2014/main" id="{BE5B6181-0B65-56C8-34E8-C46512DEDAF3}"/>
              </a:ext>
            </a:extLst>
          </p:cNvPr>
          <p:cNvSpPr/>
          <p:nvPr/>
        </p:nvSpPr>
        <p:spPr>
          <a:xfrm>
            <a:off x="882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5" name="Oval 23">
            <a:extLst>
              <a:ext uri="{FF2B5EF4-FFF2-40B4-BE49-F238E27FC236}">
                <a16:creationId xmlns:a16="http://schemas.microsoft.com/office/drawing/2014/main" id="{C0A65FE7-940C-1EF5-D129-014B9CE52512}"/>
              </a:ext>
            </a:extLst>
          </p:cNvPr>
          <p:cNvSpPr/>
          <p:nvPr/>
        </p:nvSpPr>
        <p:spPr>
          <a:xfrm>
            <a:off x="882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6" name="直线连接符 45">
            <a:extLst>
              <a:ext uri="{FF2B5EF4-FFF2-40B4-BE49-F238E27FC236}">
                <a16:creationId xmlns:a16="http://schemas.microsoft.com/office/drawing/2014/main" id="{CB207AD3-E68B-1BFC-8E81-917EA9DE56F8}"/>
              </a:ext>
            </a:extLst>
          </p:cNvPr>
          <p:cNvCxnSpPr/>
          <p:nvPr/>
        </p:nvCxnSpPr>
        <p:spPr>
          <a:xfrm>
            <a:off x="8100000" y="3600000"/>
            <a:ext cx="3581400" cy="0"/>
          </a:xfrm>
          <a:prstGeom prst="line">
            <a:avLst/>
          </a:prstGeom>
        </p:spPr>
        <p:style>
          <a:lnRef idx="2">
            <a:schemeClr val="dk1"/>
          </a:lnRef>
          <a:fillRef idx="0">
            <a:schemeClr val="dk1"/>
          </a:fillRef>
          <a:effectRef idx="1">
            <a:schemeClr val="dk1"/>
          </a:effectRef>
          <a:fontRef idx="minor">
            <a:schemeClr val="tx1"/>
          </a:fontRef>
        </p:style>
      </p:cxnSp>
      <p:sp>
        <p:nvSpPr>
          <p:cNvPr id="47" name="Oval 22">
            <a:extLst>
              <a:ext uri="{FF2B5EF4-FFF2-40B4-BE49-F238E27FC236}">
                <a16:creationId xmlns:a16="http://schemas.microsoft.com/office/drawing/2014/main" id="{3B38FF89-CD50-23F4-003A-293BAA1AC591}"/>
              </a:ext>
            </a:extLst>
          </p:cNvPr>
          <p:cNvSpPr/>
          <p:nvPr/>
        </p:nvSpPr>
        <p:spPr>
          <a:xfrm>
            <a:off x="9540000" y="313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48" name="Oval 23">
            <a:extLst>
              <a:ext uri="{FF2B5EF4-FFF2-40B4-BE49-F238E27FC236}">
                <a16:creationId xmlns:a16="http://schemas.microsoft.com/office/drawing/2014/main" id="{A0C1EA99-8613-B8D1-F57B-211855D8E9AD}"/>
              </a:ext>
            </a:extLst>
          </p:cNvPr>
          <p:cNvSpPr/>
          <p:nvPr/>
        </p:nvSpPr>
        <p:spPr>
          <a:xfrm>
            <a:off x="9540000" y="3492000"/>
            <a:ext cx="226031" cy="215757"/>
          </a:xfrm>
          <a:prstGeom prst="ellipse">
            <a:avLst/>
          </a:prstGeom>
          <a:solidFill>
            <a:srgbClr val="00B0F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9" name="Oval 23">
            <a:extLst>
              <a:ext uri="{FF2B5EF4-FFF2-40B4-BE49-F238E27FC236}">
                <a16:creationId xmlns:a16="http://schemas.microsoft.com/office/drawing/2014/main" id="{FE6F4521-115C-2A8B-D582-F4A9EF8F8E41}"/>
              </a:ext>
            </a:extLst>
          </p:cNvPr>
          <p:cNvSpPr/>
          <p:nvPr/>
        </p:nvSpPr>
        <p:spPr>
          <a:xfrm>
            <a:off x="10260000" y="3492000"/>
            <a:ext cx="226031" cy="215757"/>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0" name="Oval 22">
            <a:extLst>
              <a:ext uri="{FF2B5EF4-FFF2-40B4-BE49-F238E27FC236}">
                <a16:creationId xmlns:a16="http://schemas.microsoft.com/office/drawing/2014/main" id="{13E65E86-35C5-AA6A-396F-F827240146CC}"/>
              </a:ext>
            </a:extLst>
          </p:cNvPr>
          <p:cNvSpPr/>
          <p:nvPr/>
        </p:nvSpPr>
        <p:spPr>
          <a:xfrm>
            <a:off x="10260000" y="3132000"/>
            <a:ext cx="226031" cy="215757"/>
          </a:xfrm>
          <a:prstGeom prst="ellipse">
            <a:avLst/>
          </a:prstGeom>
          <a:solidFill>
            <a:srgbClr val="00CBFF"/>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solidFill>
                <a:srgbClr val="C00000"/>
              </a:solidFill>
            </a:endParaRPr>
          </a:p>
        </p:txBody>
      </p:sp>
      <p:sp>
        <p:nvSpPr>
          <p:cNvPr id="51" name="文本框 50">
            <a:extLst>
              <a:ext uri="{FF2B5EF4-FFF2-40B4-BE49-F238E27FC236}">
                <a16:creationId xmlns:a16="http://schemas.microsoft.com/office/drawing/2014/main" id="{F3B39E05-D2D8-D7DB-8A19-AC54A3356D50}"/>
              </a:ext>
            </a:extLst>
          </p:cNvPr>
          <p:cNvSpPr txBox="1"/>
          <p:nvPr/>
        </p:nvSpPr>
        <p:spPr>
          <a:xfrm>
            <a:off x="8610600" y="2752812"/>
            <a:ext cx="929397" cy="369332"/>
          </a:xfrm>
          <a:prstGeom prst="rect">
            <a:avLst/>
          </a:prstGeom>
          <a:noFill/>
        </p:spPr>
        <p:txBody>
          <a:bodyPr wrap="square" rtlCol="0">
            <a:spAutoFit/>
          </a:bodyPr>
          <a:lstStyle/>
          <a:p>
            <a:r>
              <a:rPr lang="en-US" altLang="zh-CN" dirty="0"/>
              <a:t>SNP1</a:t>
            </a:r>
            <a:endParaRPr lang="en-US" dirty="0"/>
          </a:p>
        </p:txBody>
      </p:sp>
      <p:sp>
        <p:nvSpPr>
          <p:cNvPr id="52" name="文本框 51">
            <a:extLst>
              <a:ext uri="{FF2B5EF4-FFF2-40B4-BE49-F238E27FC236}">
                <a16:creationId xmlns:a16="http://schemas.microsoft.com/office/drawing/2014/main" id="{7EEE2BC5-EB8E-99EB-83E4-C92583921D23}"/>
              </a:ext>
            </a:extLst>
          </p:cNvPr>
          <p:cNvSpPr txBox="1"/>
          <p:nvPr/>
        </p:nvSpPr>
        <p:spPr>
          <a:xfrm>
            <a:off x="9301332" y="2739105"/>
            <a:ext cx="929397" cy="369332"/>
          </a:xfrm>
          <a:prstGeom prst="rect">
            <a:avLst/>
          </a:prstGeom>
          <a:noFill/>
        </p:spPr>
        <p:txBody>
          <a:bodyPr wrap="square" rtlCol="0">
            <a:spAutoFit/>
          </a:bodyPr>
          <a:lstStyle/>
          <a:p>
            <a:r>
              <a:rPr lang="en-US" altLang="zh-CN" dirty="0"/>
              <a:t>SNP2</a:t>
            </a:r>
            <a:endParaRPr lang="en-US" dirty="0"/>
          </a:p>
        </p:txBody>
      </p:sp>
      <p:sp>
        <p:nvSpPr>
          <p:cNvPr id="53" name="文本框 52">
            <a:extLst>
              <a:ext uri="{FF2B5EF4-FFF2-40B4-BE49-F238E27FC236}">
                <a16:creationId xmlns:a16="http://schemas.microsoft.com/office/drawing/2014/main" id="{139CB5F2-7B47-7CE1-EE67-29EA9D686FB1}"/>
              </a:ext>
            </a:extLst>
          </p:cNvPr>
          <p:cNvSpPr txBox="1"/>
          <p:nvPr/>
        </p:nvSpPr>
        <p:spPr>
          <a:xfrm>
            <a:off x="10033966" y="2752628"/>
            <a:ext cx="929397" cy="369332"/>
          </a:xfrm>
          <a:prstGeom prst="rect">
            <a:avLst/>
          </a:prstGeom>
          <a:noFill/>
        </p:spPr>
        <p:txBody>
          <a:bodyPr wrap="square" rtlCol="0">
            <a:spAutoFit/>
          </a:bodyPr>
          <a:lstStyle/>
          <a:p>
            <a:r>
              <a:rPr lang="en-US" altLang="zh-CN" dirty="0"/>
              <a:t>SNP3</a:t>
            </a:r>
            <a:endParaRPr lang="en-US" dirty="0"/>
          </a:p>
        </p:txBody>
      </p:sp>
    </p:spTree>
    <p:extLst>
      <p:ext uri="{BB962C8B-B14F-4D97-AF65-F5344CB8AC3E}">
        <p14:creationId xmlns:p14="http://schemas.microsoft.com/office/powerpoint/2010/main" val="25416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Introduction to haplotype reconstruction</a:t>
            </a:r>
          </a:p>
        </p:txBody>
      </p:sp>
      <p:sp>
        <p:nvSpPr>
          <p:cNvPr id="156" name="Google Shape;156;p2"/>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err="1"/>
              <a:t>HaploReconstruct</a:t>
            </a:r>
            <a:r>
              <a:rPr lang="en-US" dirty="0"/>
              <a:t> (Franssen </a:t>
            </a:r>
            <a:r>
              <a:rPr lang="en-US" dirty="0" err="1"/>
              <a:t>et.al</a:t>
            </a:r>
            <a:r>
              <a:rPr lang="en-US" dirty="0"/>
              <a:t>., 2017)</a:t>
            </a:r>
          </a:p>
          <a:p>
            <a:pPr lvl="1"/>
            <a:r>
              <a:rPr lang="en-US" dirty="0"/>
              <a:t>Reconstructs selected haplotypes from replicated time series using pool-seq data</a:t>
            </a:r>
          </a:p>
          <a:p>
            <a:pPr lvl="1"/>
            <a:r>
              <a:rPr lang="en-US" dirty="0"/>
              <a:t>identification of selected haplotypes through correlated frequencies of alleles</a:t>
            </a:r>
          </a:p>
          <a:p>
            <a:pPr lvl="1"/>
            <a:r>
              <a:rPr lang="en-US" dirty="0"/>
              <a:t>No individual sequencing of founder chromosomes are needed</a:t>
            </a:r>
          </a:p>
        </p:txBody>
      </p:sp>
      <p:sp>
        <p:nvSpPr>
          <p:cNvPr id="3" name="页脚占位符 2">
            <a:extLst>
              <a:ext uri="{FF2B5EF4-FFF2-40B4-BE49-F238E27FC236}">
                <a16:creationId xmlns:a16="http://schemas.microsoft.com/office/drawing/2014/main" id="{8AF20E90-DC6A-1321-2C5E-2CFC95255F6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1EBFB13-B0E2-CB6F-ADF0-851416FFB4E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43</a:t>
            </a:fld>
            <a:endParaRPr lang="en-US"/>
          </a:p>
        </p:txBody>
      </p:sp>
      <p:sp>
        <p:nvSpPr>
          <p:cNvPr id="5" name="文本框 4">
            <a:extLst>
              <a:ext uri="{FF2B5EF4-FFF2-40B4-BE49-F238E27FC236}">
                <a16:creationId xmlns:a16="http://schemas.microsoft.com/office/drawing/2014/main" id="{B66DA82A-1582-B997-3FDC-108BC59EDD2D}"/>
              </a:ext>
            </a:extLst>
          </p:cNvPr>
          <p:cNvSpPr txBox="1"/>
          <p:nvPr/>
        </p:nvSpPr>
        <p:spPr>
          <a:xfrm>
            <a:off x="1062037" y="5210860"/>
            <a:ext cx="9234487" cy="369332"/>
          </a:xfrm>
          <a:prstGeom prst="rect">
            <a:avLst/>
          </a:prstGeom>
          <a:noFill/>
        </p:spPr>
        <p:txBody>
          <a:bodyPr wrap="square">
            <a:spAutoFit/>
          </a:bodyPr>
          <a:lstStyle/>
          <a:p>
            <a:r>
              <a:rPr lang="en-US" altLang="zh-CN" dirty="0">
                <a:hlinkClick r:id="rId3"/>
              </a:rPr>
              <a:t>http://cran.nexr.com/web/packages/</a:t>
            </a:r>
            <a:r>
              <a:rPr lang="en-US" altLang="zh-CN" dirty="0" err="1">
                <a:hlinkClick r:id="rId3"/>
              </a:rPr>
              <a:t>haploReconstruct</a:t>
            </a:r>
            <a:r>
              <a:rPr lang="en-US" altLang="zh-CN" dirty="0">
                <a:hlinkClick r:id="rId3"/>
              </a:rPr>
              <a:t>/</a:t>
            </a:r>
            <a:r>
              <a:rPr lang="en-US" altLang="zh-CN" dirty="0" err="1">
                <a:hlinkClick r:id="rId3"/>
              </a:rPr>
              <a:t>index.html</a:t>
            </a:r>
            <a:endParaRPr lang="en-US" dirty="0"/>
          </a:p>
        </p:txBody>
      </p:sp>
      <p:sp>
        <p:nvSpPr>
          <p:cNvPr id="9" name="日期占位符 8">
            <a:extLst>
              <a:ext uri="{FF2B5EF4-FFF2-40B4-BE49-F238E27FC236}">
                <a16:creationId xmlns:a16="http://schemas.microsoft.com/office/drawing/2014/main" id="{E76EDF39-AF08-0CB3-D654-1F672B1C023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98101f9eaa_0_5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Experimental design </a:t>
            </a:r>
          </a:p>
        </p:txBody>
      </p:sp>
      <p:sp>
        <p:nvSpPr>
          <p:cNvPr id="165" name="Google Shape;165;g198101f9eaa_0_51"/>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Simulated data of </a:t>
            </a:r>
            <a:r>
              <a:rPr lang="en-US" i="1" dirty="0"/>
              <a:t>Drosophila simulans</a:t>
            </a:r>
          </a:p>
          <a:p>
            <a:pPr lvl="1"/>
            <a:r>
              <a:rPr lang="en-US" dirty="0"/>
              <a:t>10 replicates </a:t>
            </a:r>
          </a:p>
          <a:p>
            <a:pPr lvl="1"/>
            <a:r>
              <a:rPr lang="en-US" dirty="0"/>
              <a:t>over 60 generations (data every 10th generation)</a:t>
            </a:r>
          </a:p>
          <a:p>
            <a:pPr lvl="1"/>
            <a:r>
              <a:rPr lang="en-US" dirty="0"/>
              <a:t>Chromosome 2 &amp; 3</a:t>
            </a:r>
          </a:p>
          <a:p>
            <a:pPr lvl="0"/>
            <a:endParaRPr lang="en-US" dirty="0"/>
          </a:p>
          <a:p>
            <a:pPr lvl="0"/>
            <a:endParaRPr lang="en-US" dirty="0"/>
          </a:p>
        </p:txBody>
      </p:sp>
      <p:sp>
        <p:nvSpPr>
          <p:cNvPr id="3" name="页脚占位符 2">
            <a:extLst>
              <a:ext uri="{FF2B5EF4-FFF2-40B4-BE49-F238E27FC236}">
                <a16:creationId xmlns:a16="http://schemas.microsoft.com/office/drawing/2014/main" id="{E3D1AD95-8C5A-378E-9FB0-3E8C8F597CB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DDCE856B-8F7E-D9B0-F707-DB803310E1E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44</a:t>
            </a:fld>
            <a:endParaRPr lang="en-US"/>
          </a:p>
        </p:txBody>
      </p:sp>
      <p:sp>
        <p:nvSpPr>
          <p:cNvPr id="8" name="日期占位符 7">
            <a:extLst>
              <a:ext uri="{FF2B5EF4-FFF2-40B4-BE49-F238E27FC236}">
                <a16:creationId xmlns:a16="http://schemas.microsoft.com/office/drawing/2014/main" id="{E277CBBB-8273-B7B5-A013-6A14FF954E7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98101f9eaa_0_59"/>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0</a:t>
            </a:r>
          </a:p>
        </p:txBody>
      </p:sp>
      <p:sp>
        <p:nvSpPr>
          <p:cNvPr id="190" name="Google Shape;190;g198101f9eaa_0_59"/>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many targets of selection have there been simulated per chromosome?</a:t>
            </a:r>
          </a:p>
          <a:p>
            <a:pPr lvl="0"/>
            <a:endParaRPr lang="en-US" dirty="0"/>
          </a:p>
          <a:p>
            <a:pPr lvl="0"/>
            <a:r>
              <a:rPr lang="en-US" dirty="0"/>
              <a:t>Is there a relationship between starting allele frequency and selection coefficient?</a:t>
            </a:r>
          </a:p>
        </p:txBody>
      </p:sp>
      <p:sp>
        <p:nvSpPr>
          <p:cNvPr id="3" name="页脚占位符 2">
            <a:extLst>
              <a:ext uri="{FF2B5EF4-FFF2-40B4-BE49-F238E27FC236}">
                <a16:creationId xmlns:a16="http://schemas.microsoft.com/office/drawing/2014/main" id="{299D6B9C-EBFD-5401-3DA8-42B232F3C956}"/>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135926FE-96B0-58A1-85E5-32EEDB58BA02}"/>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45</a:t>
            </a:fld>
            <a:endParaRPr lang="en-US"/>
          </a:p>
        </p:txBody>
      </p:sp>
      <p:sp>
        <p:nvSpPr>
          <p:cNvPr id="8" name="日期占位符 7">
            <a:extLst>
              <a:ext uri="{FF2B5EF4-FFF2-40B4-BE49-F238E27FC236}">
                <a16:creationId xmlns:a16="http://schemas.microsoft.com/office/drawing/2014/main" id="{49C8713F-9BAB-C65E-F319-03737B7303A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9a8a0a9480_0_9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1</a:t>
            </a:r>
          </a:p>
        </p:txBody>
      </p:sp>
      <p:sp>
        <p:nvSpPr>
          <p:cNvPr id="199" name="Google Shape;199;g19a8a0a9480_0_92"/>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Run the clustering and explore the output</a:t>
            </a:r>
          </a:p>
          <a:p>
            <a:pPr lvl="0"/>
            <a:r>
              <a:rPr lang="en-US" dirty="0"/>
              <a:t>What is the difference between stringent and relaxed clustering?</a:t>
            </a:r>
          </a:p>
          <a:p>
            <a:pPr lvl="0"/>
            <a:r>
              <a:rPr lang="en-US" dirty="0"/>
              <a:t>What could </a:t>
            </a:r>
            <a:r>
              <a:rPr lang="en-US" dirty="0" err="1"/>
              <a:t>min.cl.cor</a:t>
            </a:r>
            <a:r>
              <a:rPr lang="en-US" dirty="0"/>
              <a:t> mean?</a:t>
            </a:r>
          </a:p>
          <a:p>
            <a:pPr lvl="1"/>
            <a:r>
              <a:rPr lang="en-US" dirty="0"/>
              <a:t>Franssen </a:t>
            </a:r>
            <a:r>
              <a:rPr lang="en-US" dirty="0" err="1"/>
              <a:t>et.al</a:t>
            </a:r>
            <a:r>
              <a:rPr lang="en-US" dirty="0"/>
              <a:t>. (2017), Mol Bio </a:t>
            </a:r>
            <a:r>
              <a:rPr lang="en-US" dirty="0" err="1"/>
              <a:t>Evol</a:t>
            </a:r>
            <a:r>
              <a:rPr lang="en-US" dirty="0"/>
              <a:t>, table 1</a:t>
            </a:r>
          </a:p>
          <a:p>
            <a:pPr lvl="0"/>
            <a:r>
              <a:rPr lang="en-US" dirty="0"/>
              <a:t>How many blocks are reconstructed with </a:t>
            </a:r>
            <a:r>
              <a:rPr lang="en-US" dirty="0" err="1"/>
              <a:t>min.cl.cor</a:t>
            </a:r>
            <a:r>
              <a:rPr lang="en-US" dirty="0"/>
              <a:t> = 0.6/0.2</a:t>
            </a:r>
          </a:p>
          <a:p>
            <a:pPr lvl="0"/>
            <a:r>
              <a:rPr lang="en-US" dirty="0"/>
              <a:t>How is the number of marker SNPs affected by </a:t>
            </a:r>
            <a:r>
              <a:rPr lang="en-US" dirty="0" err="1"/>
              <a:t>min.cl.cor</a:t>
            </a:r>
            <a:r>
              <a:rPr lang="en-US" dirty="0"/>
              <a:t>?</a:t>
            </a:r>
          </a:p>
          <a:p>
            <a:pPr lvl="0"/>
            <a:r>
              <a:rPr lang="en-US" dirty="0"/>
              <a:t>How is the haplotype block length affected </a:t>
            </a:r>
            <a:r>
              <a:rPr lang="en-US" dirty="0" err="1"/>
              <a:t>min.cl.cor</a:t>
            </a:r>
            <a:r>
              <a:rPr lang="en-US" dirty="0"/>
              <a:t>?</a:t>
            </a:r>
          </a:p>
        </p:txBody>
      </p:sp>
      <p:sp>
        <p:nvSpPr>
          <p:cNvPr id="3" name="页脚占位符 2">
            <a:extLst>
              <a:ext uri="{FF2B5EF4-FFF2-40B4-BE49-F238E27FC236}">
                <a16:creationId xmlns:a16="http://schemas.microsoft.com/office/drawing/2014/main" id="{9C30C90E-4A46-E50B-AFF7-80B8BC00909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3A9145F5-A612-880D-DBAF-6D3C8C9CB3F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46</a:t>
            </a:fld>
            <a:endParaRPr lang="en-US"/>
          </a:p>
        </p:txBody>
      </p:sp>
      <p:sp>
        <p:nvSpPr>
          <p:cNvPr id="8" name="日期占位符 7">
            <a:extLst>
              <a:ext uri="{FF2B5EF4-FFF2-40B4-BE49-F238E27FC236}">
                <a16:creationId xmlns:a16="http://schemas.microsoft.com/office/drawing/2014/main" id="{04A6C061-F654-69D5-539E-1B9B3095176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a0f36fffe2_0_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2</a:t>
            </a:r>
          </a:p>
        </p:txBody>
      </p:sp>
      <p:sp>
        <p:nvSpPr>
          <p:cNvPr id="208" name="Google Shape;208;g1a0f36fffe2_0_0"/>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many of your targets are assigned to a haplotype block with </a:t>
            </a:r>
            <a:r>
              <a:rPr lang="en-US" dirty="0" err="1"/>
              <a:t>min.cl.cor</a:t>
            </a:r>
            <a:r>
              <a:rPr lang="en-US" dirty="0"/>
              <a:t> = 0.6/0.2</a:t>
            </a:r>
          </a:p>
          <a:p>
            <a:pPr lvl="0"/>
            <a:r>
              <a:rPr lang="en-US" dirty="0"/>
              <a:t>Compare to the number of reconstructed haplotype blocks. (</a:t>
            </a:r>
            <a:r>
              <a:rPr lang="en-US" dirty="0" err="1"/>
              <a:t>min.cl.cor</a:t>
            </a:r>
            <a:r>
              <a:rPr lang="en-US" dirty="0"/>
              <a:t> = 0.6/0.2) </a:t>
            </a:r>
          </a:p>
          <a:p>
            <a:pPr lvl="1"/>
            <a:r>
              <a:rPr lang="en-US" dirty="0"/>
              <a:t>How can you explain these results?</a:t>
            </a:r>
          </a:p>
          <a:p>
            <a:pPr lvl="0"/>
            <a:r>
              <a:rPr lang="en-US" dirty="0"/>
              <a:t>For the </a:t>
            </a:r>
            <a:r>
              <a:rPr lang="en-US" dirty="0" err="1"/>
              <a:t>min.cl.cor</a:t>
            </a:r>
            <a:r>
              <a:rPr lang="en-US" dirty="0"/>
              <a:t> = 0.6 results: Investigate the frequency and s of detected vs. missed targets. </a:t>
            </a:r>
          </a:p>
          <a:p>
            <a:pPr lvl="1"/>
            <a:r>
              <a:rPr lang="en-US" dirty="0"/>
              <a:t>Do you observe any interesting patterns? What does this mean?</a:t>
            </a:r>
          </a:p>
        </p:txBody>
      </p:sp>
      <p:sp>
        <p:nvSpPr>
          <p:cNvPr id="3" name="页脚占位符 2">
            <a:extLst>
              <a:ext uri="{FF2B5EF4-FFF2-40B4-BE49-F238E27FC236}">
                <a16:creationId xmlns:a16="http://schemas.microsoft.com/office/drawing/2014/main" id="{005EF825-62DA-A42E-6C6A-86FCF62C39D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B87463E3-C634-E0F9-DB84-0D769377005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47</a:t>
            </a:fld>
            <a:endParaRPr lang="en-US"/>
          </a:p>
        </p:txBody>
      </p:sp>
      <p:sp>
        <p:nvSpPr>
          <p:cNvPr id="8" name="日期占位符 7">
            <a:extLst>
              <a:ext uri="{FF2B5EF4-FFF2-40B4-BE49-F238E27FC236}">
                <a16:creationId xmlns:a16="http://schemas.microsoft.com/office/drawing/2014/main" id="{7FE9EE67-B5EA-2844-5631-C5E9720EC06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a0f36fffe2_0_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Exercice 3</a:t>
            </a:r>
          </a:p>
        </p:txBody>
      </p:sp>
      <p:sp>
        <p:nvSpPr>
          <p:cNvPr id="217" name="Google Shape;217;g1a0f36fffe2_0_8"/>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Change the window size parameter from 3 Mb to 0.5 Mb and 10 Mb (</a:t>
            </a:r>
            <a:r>
              <a:rPr lang="en-US" dirty="0" err="1"/>
              <a:t>min.cl.cor</a:t>
            </a:r>
            <a:r>
              <a:rPr lang="en-US" dirty="0"/>
              <a:t> = 0.2)</a:t>
            </a:r>
          </a:p>
          <a:p>
            <a:pPr lvl="0"/>
            <a:r>
              <a:rPr lang="en-US" dirty="0"/>
              <a:t>Call </a:t>
            </a:r>
            <a:r>
              <a:rPr lang="en-US" dirty="0" err="1"/>
              <a:t>perform_clustering</a:t>
            </a:r>
            <a:r>
              <a:rPr lang="en-US" dirty="0"/>
              <a:t>() with the changed window size</a:t>
            </a:r>
          </a:p>
          <a:p>
            <a:pPr lvl="1"/>
            <a:r>
              <a:rPr lang="en-US" dirty="0" err="1"/>
              <a:t>l.win.size</a:t>
            </a:r>
            <a:endParaRPr lang="en-US" dirty="0"/>
          </a:p>
          <a:p>
            <a:pPr lvl="0"/>
            <a:r>
              <a:rPr lang="en-US" dirty="0"/>
              <a:t>How does window size affect your haplotype reconstruction?</a:t>
            </a:r>
          </a:p>
          <a:p>
            <a:pPr lvl="0"/>
            <a:r>
              <a:rPr lang="en-US" dirty="0"/>
              <a:t>Repeat with </a:t>
            </a:r>
            <a:r>
              <a:rPr lang="en-US" dirty="0" err="1"/>
              <a:t>min.cl.cor</a:t>
            </a:r>
            <a:r>
              <a:rPr lang="en-US" dirty="0"/>
              <a:t> = 0.6, what do you observe here?</a:t>
            </a:r>
          </a:p>
        </p:txBody>
      </p:sp>
      <p:sp>
        <p:nvSpPr>
          <p:cNvPr id="3" name="页脚占位符 2">
            <a:extLst>
              <a:ext uri="{FF2B5EF4-FFF2-40B4-BE49-F238E27FC236}">
                <a16:creationId xmlns:a16="http://schemas.microsoft.com/office/drawing/2014/main" id="{9C5C8543-2A4C-C5D6-BB64-C2074EBA294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396D1D9D-AAC4-A4A2-4EB5-695EA13D6E4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48</a:t>
            </a:fld>
            <a:endParaRPr lang="en-US"/>
          </a:p>
        </p:txBody>
      </p:sp>
      <p:sp>
        <p:nvSpPr>
          <p:cNvPr id="8" name="日期占位符 7">
            <a:extLst>
              <a:ext uri="{FF2B5EF4-FFF2-40B4-BE49-F238E27FC236}">
                <a16:creationId xmlns:a16="http://schemas.microsoft.com/office/drawing/2014/main" id="{D7902830-CDB0-3D97-967D-C6573058207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98101f9eaa_0_6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Discussion</a:t>
            </a:r>
          </a:p>
        </p:txBody>
      </p:sp>
      <p:sp>
        <p:nvSpPr>
          <p:cNvPr id="226" name="Google Shape;226;g198101f9eaa_0_6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How do you pick a “good” window size?</a:t>
            </a:r>
          </a:p>
          <a:p>
            <a:pPr lvl="0"/>
            <a:endParaRPr lang="en-US" dirty="0"/>
          </a:p>
          <a:p>
            <a:pPr lvl="0"/>
            <a:r>
              <a:rPr lang="en-US" dirty="0"/>
              <a:t>How do we pick a “good” minimum correlation?</a:t>
            </a:r>
          </a:p>
        </p:txBody>
      </p:sp>
      <p:sp>
        <p:nvSpPr>
          <p:cNvPr id="3" name="页脚占位符 2">
            <a:extLst>
              <a:ext uri="{FF2B5EF4-FFF2-40B4-BE49-F238E27FC236}">
                <a16:creationId xmlns:a16="http://schemas.microsoft.com/office/drawing/2014/main" id="{E862B7ED-D03A-670A-BB98-1D0F336BB6C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745A5687-9FE4-C629-D60F-933AABF123C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49</a:t>
            </a:fld>
            <a:endParaRPr lang="en-US"/>
          </a:p>
        </p:txBody>
      </p:sp>
      <p:sp>
        <p:nvSpPr>
          <p:cNvPr id="8" name="日期占位符 7">
            <a:extLst>
              <a:ext uri="{FF2B5EF4-FFF2-40B4-BE49-F238E27FC236}">
                <a16:creationId xmlns:a16="http://schemas.microsoft.com/office/drawing/2014/main" id="{5E891BB5-6C88-7196-286C-E7064BBA83EB}"/>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2ED0-A282-A566-8767-77596F055D2F}"/>
              </a:ext>
            </a:extLst>
          </p:cNvPr>
          <p:cNvSpPr>
            <a:spLocks noGrp="1"/>
          </p:cNvSpPr>
          <p:nvPr>
            <p:ph type="title"/>
          </p:nvPr>
        </p:nvSpPr>
        <p:spPr/>
        <p:txBody>
          <a:bodyPr/>
          <a:lstStyle/>
          <a:p>
            <a:r>
              <a:rPr lang="en-US" dirty="0" err="1"/>
              <a:t>Poolseq</a:t>
            </a:r>
            <a:r>
              <a:rPr lang="en-US" dirty="0"/>
              <a:t> data</a:t>
            </a:r>
            <a:endParaRPr lang="en-AT" dirty="0"/>
          </a:p>
        </p:txBody>
      </p:sp>
      <p:sp>
        <p:nvSpPr>
          <p:cNvPr id="4" name="Date Placeholder 3">
            <a:extLst>
              <a:ext uri="{FF2B5EF4-FFF2-40B4-BE49-F238E27FC236}">
                <a16:creationId xmlns:a16="http://schemas.microsoft.com/office/drawing/2014/main" id="{9E58CC38-D160-D87F-E24C-86B39C5A0285}"/>
              </a:ext>
            </a:extLst>
          </p:cNvPr>
          <p:cNvSpPr>
            <a:spLocks noGrp="1"/>
          </p:cNvSpPr>
          <p:nvPr>
            <p:ph type="dt" sz="half" idx="10"/>
          </p:nvPr>
        </p:nvSpPr>
        <p:spPr/>
        <p:txBody>
          <a:bodyPr/>
          <a:lstStyle/>
          <a:p>
            <a:r>
              <a:rPr lang="en-US" altLang="zh-CN"/>
              <a:t>2025/03/10</a:t>
            </a:r>
            <a:endParaRPr lang="en-US" altLang="zh-CN" dirty="0"/>
          </a:p>
        </p:txBody>
      </p:sp>
      <p:sp>
        <p:nvSpPr>
          <p:cNvPr id="5" name="Footer Placeholder 4">
            <a:extLst>
              <a:ext uri="{FF2B5EF4-FFF2-40B4-BE49-F238E27FC236}">
                <a16:creationId xmlns:a16="http://schemas.microsoft.com/office/drawing/2014/main" id="{8EE0543E-54DE-4CB8-8FE8-3F6F2FE714C7}"/>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Slide Number Placeholder 5">
            <a:extLst>
              <a:ext uri="{FF2B5EF4-FFF2-40B4-BE49-F238E27FC236}">
                <a16:creationId xmlns:a16="http://schemas.microsoft.com/office/drawing/2014/main" id="{B78B8750-AA9E-0602-846C-7367DD769033}"/>
              </a:ext>
            </a:extLst>
          </p:cNvPr>
          <p:cNvSpPr>
            <a:spLocks noGrp="1"/>
          </p:cNvSpPr>
          <p:nvPr>
            <p:ph type="sldNum" sz="quarter" idx="12"/>
          </p:nvPr>
        </p:nvSpPr>
        <p:spPr/>
        <p:txBody>
          <a:bodyPr/>
          <a:lstStyle/>
          <a:p>
            <a:fld id="{9A31E271-03AF-4B41-9610-D3284CBE8C5C}" type="slidenum">
              <a:rPr lang="en-US" smtClean="0"/>
              <a:t>5</a:t>
            </a:fld>
            <a:endParaRPr lang="en-US"/>
          </a:p>
        </p:txBody>
      </p:sp>
      <p:pic>
        <p:nvPicPr>
          <p:cNvPr id="7" name="Picture 6" descr="Screen Shot 2018-05-01 at 11.30.31.png">
            <a:extLst>
              <a:ext uri="{FF2B5EF4-FFF2-40B4-BE49-F238E27FC236}">
                <a16:creationId xmlns:a16="http://schemas.microsoft.com/office/drawing/2014/main" id="{2D0322DC-30A2-E081-2683-357E3D5A2FE9}"/>
              </a:ext>
            </a:extLst>
          </p:cNvPr>
          <p:cNvPicPr>
            <a:picLocks noChangeAspect="1"/>
          </p:cNvPicPr>
          <p:nvPr/>
        </p:nvPicPr>
        <p:blipFill>
          <a:blip r:embed="rId2"/>
          <a:stretch>
            <a:fillRect/>
          </a:stretch>
        </p:blipFill>
        <p:spPr>
          <a:xfrm>
            <a:off x="1612490" y="3806739"/>
            <a:ext cx="9144000" cy="2200275"/>
          </a:xfrm>
          <a:prstGeom prst="rect">
            <a:avLst/>
          </a:prstGeom>
        </p:spPr>
      </p:pic>
      <p:sp>
        <p:nvSpPr>
          <p:cNvPr id="8" name="TextBox 7">
            <a:extLst>
              <a:ext uri="{FF2B5EF4-FFF2-40B4-BE49-F238E27FC236}">
                <a16:creationId xmlns:a16="http://schemas.microsoft.com/office/drawing/2014/main" id="{0BEB3B7D-6F8E-98D5-2B28-96D76FC4A093}"/>
              </a:ext>
            </a:extLst>
          </p:cNvPr>
          <p:cNvSpPr txBox="1"/>
          <p:nvPr/>
        </p:nvSpPr>
        <p:spPr>
          <a:xfrm>
            <a:off x="8212320" y="6469914"/>
            <a:ext cx="2255598" cy="369320"/>
          </a:xfrm>
          <a:prstGeom prst="rect">
            <a:avLst/>
          </a:prstGeom>
          <a:noFill/>
        </p:spPr>
        <p:txBody>
          <a:bodyPr wrap="none" lIns="91429" tIns="45714" rIns="91429" bIns="45714" rtlCol="0">
            <a:spAutoFit/>
          </a:bodyPr>
          <a:lstStyle/>
          <a:p>
            <a:r>
              <a:rPr lang="en-US" dirty="0" err="1"/>
              <a:t>Schlötterer</a:t>
            </a:r>
            <a:r>
              <a:rPr lang="en-US" dirty="0"/>
              <a:t> et al. 2014</a:t>
            </a:r>
          </a:p>
        </p:txBody>
      </p:sp>
      <p:sp>
        <p:nvSpPr>
          <p:cNvPr id="9" name="Google Shape;108;p2">
            <a:extLst>
              <a:ext uri="{FF2B5EF4-FFF2-40B4-BE49-F238E27FC236}">
                <a16:creationId xmlns:a16="http://schemas.microsoft.com/office/drawing/2014/main" id="{7F111E16-89B7-5C31-C0C4-7799556897AB}"/>
              </a:ext>
            </a:extLst>
          </p:cNvPr>
          <p:cNvSpPr txBox="1">
            <a:spLocks noGrp="1"/>
          </p:cNvSpPr>
          <p:nvPr>
            <p:ph idx="1"/>
          </p:nvPr>
        </p:nvSpPr>
        <p:spPr>
          <a:xfrm>
            <a:off x="838200" y="1825625"/>
            <a:ext cx="10515600" cy="1981114"/>
          </a:xfrm>
          <a:noFill/>
          <a:ln>
            <a:noFill/>
          </a:ln>
        </p:spPr>
        <p:txBody>
          <a:bodyPr spcFirstLastPara="1" wrap="square" lIns="91425" tIns="45700" rIns="91425" bIns="45700" anchor="ctr" anchorCtr="0">
            <a:normAutofit/>
          </a:bodyPr>
          <a:lstStyle/>
          <a:p>
            <a:pPr lvl="0"/>
            <a:r>
              <a:rPr lang="en-US" dirty="0"/>
              <a:t>Obtain information for markers at a population level</a:t>
            </a:r>
          </a:p>
          <a:p>
            <a:pPr lvl="1"/>
            <a:r>
              <a:rPr lang="en-US" dirty="0"/>
              <a:t>No linkage/haplotype blocks info!</a:t>
            </a:r>
          </a:p>
          <a:p>
            <a:pPr lvl="0"/>
            <a:r>
              <a:rPr lang="en-US" dirty="0"/>
              <a:t>Sequence (NGS) multiple individuals together to get population data</a:t>
            </a:r>
          </a:p>
          <a:p>
            <a:pPr lvl="1"/>
            <a:r>
              <a:rPr lang="en-US" dirty="0"/>
              <a:t>Cheaper than individual sequencing</a:t>
            </a:r>
          </a:p>
          <a:p>
            <a:pPr lvl="0"/>
            <a:endParaRPr lang="en-US" dirty="0"/>
          </a:p>
        </p:txBody>
      </p:sp>
    </p:spTree>
    <p:extLst>
      <p:ext uri="{BB962C8B-B14F-4D97-AF65-F5344CB8AC3E}">
        <p14:creationId xmlns:p14="http://schemas.microsoft.com/office/powerpoint/2010/main" val="3591303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98101f9eaa_0_29"/>
          <p:cNvSpPr txBox="1">
            <a:spLocks noGrp="1"/>
          </p:cNvSpPr>
          <p:nvPr>
            <p:ph type="title"/>
          </p:nvPr>
        </p:nvSpPr>
        <p:spPr>
          <a:noFill/>
          <a:ln>
            <a:noFill/>
          </a:ln>
        </p:spPr>
        <p:txBody>
          <a:bodyPr spcFirstLastPara="1" wrap="square" lIns="91425" tIns="45700" rIns="91425" bIns="45700" anchor="ctr" anchorCtr="0">
            <a:normAutofit/>
          </a:bodyPr>
          <a:lstStyle/>
          <a:p>
            <a:pPr lvl="0"/>
            <a:r>
              <a:rPr lang="en-US" dirty="0"/>
              <a:t>Problems encountered</a:t>
            </a:r>
          </a:p>
        </p:txBody>
      </p:sp>
      <p:sp>
        <p:nvSpPr>
          <p:cNvPr id="244" name="Google Shape;244;g198101f9eaa_0_29"/>
          <p:cNvSpPr txBox="1">
            <a:spLocks noGrp="1"/>
          </p:cNvSpPr>
          <p:nvPr>
            <p:ph type="body" idx="1"/>
          </p:nvPr>
        </p:nvSpPr>
        <p:spPr>
          <a:noFill/>
          <a:ln>
            <a:noFill/>
          </a:ln>
        </p:spPr>
        <p:txBody>
          <a:bodyPr spcFirstLastPara="1" wrap="square" lIns="91425" tIns="45700" rIns="91425" bIns="45700" anchor="b" anchorCtr="0">
            <a:noAutofit/>
          </a:bodyPr>
          <a:lstStyle/>
          <a:p>
            <a:pPr lvl="0"/>
            <a:r>
              <a:rPr lang="en-US" sz="3200" dirty="0"/>
              <a:t>WINDOW SIZE</a:t>
            </a:r>
          </a:p>
        </p:txBody>
      </p:sp>
      <p:sp>
        <p:nvSpPr>
          <p:cNvPr id="246" name="Google Shape;246;g198101f9eaa_0_29"/>
          <p:cNvSpPr txBox="1">
            <a:spLocks noGrp="1"/>
          </p:cNvSpPr>
          <p:nvPr>
            <p:ph sz="half" idx="2"/>
          </p:nvPr>
        </p:nvSpPr>
        <p:spPr>
          <a:noFill/>
          <a:ln>
            <a:noFill/>
          </a:ln>
        </p:spPr>
        <p:txBody>
          <a:bodyPr spcFirstLastPara="1" wrap="square" lIns="91425" tIns="45700" rIns="91425" bIns="45700" anchor="t" anchorCtr="0">
            <a:noAutofit/>
          </a:bodyPr>
          <a:lstStyle/>
          <a:p>
            <a:pPr lvl="0"/>
            <a:r>
              <a:rPr lang="en-US" altLang="zh-CN" sz="2400" dirty="0"/>
              <a:t>too big: less resolution, more computationally expensive</a:t>
            </a:r>
          </a:p>
          <a:p>
            <a:pPr lvl="0"/>
            <a:r>
              <a:rPr lang="en-US" altLang="zh-CN" sz="2400" dirty="0"/>
              <a:t>too small: restrict haplotype length, but perhaps not enough SNPs</a:t>
            </a:r>
          </a:p>
        </p:txBody>
      </p:sp>
      <p:sp>
        <p:nvSpPr>
          <p:cNvPr id="245" name="Google Shape;245;g198101f9eaa_0_29"/>
          <p:cNvSpPr txBox="1">
            <a:spLocks noGrp="1"/>
          </p:cNvSpPr>
          <p:nvPr>
            <p:ph type="body" sz="quarter" idx="3"/>
          </p:nvPr>
        </p:nvSpPr>
        <p:spPr>
          <a:noFill/>
          <a:ln>
            <a:noFill/>
          </a:ln>
        </p:spPr>
        <p:txBody>
          <a:bodyPr spcFirstLastPara="1" wrap="square" lIns="91425" tIns="45700" rIns="91425" bIns="45700" anchor="ctr" anchorCtr="0">
            <a:normAutofit/>
          </a:bodyPr>
          <a:lstStyle/>
          <a:p>
            <a:pPr lvl="0"/>
            <a:r>
              <a:rPr lang="en-US" altLang="zh-CN" sz="3200" dirty="0"/>
              <a:t>CORRELATION</a:t>
            </a:r>
          </a:p>
        </p:txBody>
      </p:sp>
      <p:sp>
        <p:nvSpPr>
          <p:cNvPr id="247" name="Google Shape;247;g198101f9eaa_0_29"/>
          <p:cNvSpPr txBox="1">
            <a:spLocks noGrp="1"/>
          </p:cNvSpPr>
          <p:nvPr>
            <p:ph sz="quarter" idx="4"/>
          </p:nvPr>
        </p:nvSpPr>
        <p:spPr>
          <a:noFill/>
          <a:ln>
            <a:noFill/>
          </a:ln>
        </p:spPr>
        <p:txBody>
          <a:bodyPr spcFirstLastPara="1" wrap="square" lIns="91425" tIns="45700" rIns="91425" bIns="45700" anchor="t" anchorCtr="0">
            <a:normAutofit/>
          </a:bodyPr>
          <a:lstStyle/>
          <a:p>
            <a:pPr lvl="0"/>
            <a:r>
              <a:rPr lang="en-US" sz="2400" dirty="0"/>
              <a:t>too stringent correlation: Too many blocks, blocks are artificially split, regions of selection are over-estimated. </a:t>
            </a:r>
          </a:p>
          <a:p>
            <a:pPr lvl="0"/>
            <a:r>
              <a:rPr lang="en-US" sz="2400" dirty="0"/>
              <a:t>too relaxed correlation: Too few blocks, blocks are artificially merged, regions of selection are under-estimated</a:t>
            </a:r>
          </a:p>
        </p:txBody>
      </p:sp>
      <p:sp>
        <p:nvSpPr>
          <p:cNvPr id="11" name="日期占位符 10">
            <a:extLst>
              <a:ext uri="{FF2B5EF4-FFF2-40B4-BE49-F238E27FC236}">
                <a16:creationId xmlns:a16="http://schemas.microsoft.com/office/drawing/2014/main" id="{91081031-7C42-5C1C-F39F-199FA79ABFA4}"/>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88AD99BB-C041-F51D-6A02-28B0F558ABD3}"/>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D2E44FF-5135-CB6C-C0F7-DFEB49D300DD}"/>
              </a:ext>
            </a:extLst>
          </p:cNvPr>
          <p:cNvSpPr>
            <a:spLocks noGrp="1"/>
          </p:cNvSpPr>
          <p:nvPr>
            <p:ph type="sldNum" sz="quarter" idx="12"/>
          </p:nvPr>
        </p:nvSpPr>
        <p:spPr/>
        <p:txBody>
          <a:bodyPr/>
          <a:lstStyle/>
          <a:p>
            <a:fld id="{9A31E271-03AF-4B41-9610-D3284CBE8C5C}"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98101f9eaa_0_40"/>
          <p:cNvSpPr txBox="1">
            <a:spLocks noGrp="1"/>
          </p:cNvSpPr>
          <p:nvPr>
            <p:ph type="title"/>
          </p:nvPr>
        </p:nvSpPr>
        <p:spPr>
          <a:noFill/>
          <a:ln>
            <a:noFill/>
          </a:ln>
        </p:spPr>
        <p:txBody>
          <a:bodyPr spcFirstLastPara="1" wrap="square" lIns="91425" tIns="45700" rIns="91425" bIns="45700" anchor="ctr" anchorCtr="0">
            <a:normAutofit/>
          </a:bodyPr>
          <a:lstStyle/>
          <a:p>
            <a:pPr lvl="0"/>
            <a:r>
              <a:rPr lang="en-US"/>
              <a:t>Importance of the parameters</a:t>
            </a:r>
          </a:p>
        </p:txBody>
      </p:sp>
      <p:sp>
        <p:nvSpPr>
          <p:cNvPr id="256" name="Google Shape;256;g198101f9eaa_0_40"/>
          <p:cNvSpPr txBox="1">
            <a:spLocks noGrp="1"/>
          </p:cNvSpPr>
          <p:nvPr>
            <p:ph type="body" idx="1"/>
          </p:nvPr>
        </p:nvSpPr>
        <p:spPr>
          <a:noFill/>
          <a:ln>
            <a:noFill/>
          </a:ln>
        </p:spPr>
        <p:txBody>
          <a:bodyPr spcFirstLastPara="1" wrap="square" lIns="91425" tIns="45700" rIns="91425" bIns="45700" anchor="b" anchorCtr="0">
            <a:noAutofit/>
          </a:bodyPr>
          <a:lstStyle/>
          <a:p>
            <a:pPr lvl="0"/>
            <a:r>
              <a:rPr lang="en-US" sz="3200" dirty="0"/>
              <a:t>Parameters that affect the clustering</a:t>
            </a:r>
          </a:p>
        </p:txBody>
      </p:sp>
      <p:sp>
        <p:nvSpPr>
          <p:cNvPr id="258" name="Google Shape;258;g198101f9eaa_0_40"/>
          <p:cNvSpPr txBox="1">
            <a:spLocks noGrp="1"/>
          </p:cNvSpPr>
          <p:nvPr>
            <p:ph sz="half" idx="2"/>
          </p:nvPr>
        </p:nvSpPr>
        <p:spPr>
          <a:noFill/>
          <a:ln>
            <a:noFill/>
          </a:ln>
        </p:spPr>
        <p:txBody>
          <a:bodyPr spcFirstLastPara="1" wrap="square" lIns="91425" tIns="45700" rIns="91425" bIns="45700" anchor="t" anchorCtr="0">
            <a:noAutofit/>
          </a:bodyPr>
          <a:lstStyle/>
          <a:p>
            <a:pPr lvl="0"/>
            <a:r>
              <a:rPr lang="en-US" altLang="zh-CN" sz="2800" dirty="0"/>
              <a:t>Filtering of </a:t>
            </a:r>
            <a:r>
              <a:rPr lang="en-US" altLang="zh-CN" sz="2800" dirty="0" err="1"/>
              <a:t>snp</a:t>
            </a:r>
            <a:r>
              <a:rPr lang="en-US" altLang="zh-CN" sz="2800" dirty="0"/>
              <a:t> (SNP density)</a:t>
            </a:r>
          </a:p>
          <a:p>
            <a:pPr lvl="0"/>
            <a:r>
              <a:rPr lang="en-US" altLang="zh-CN" sz="2800" dirty="0"/>
              <a:t>Minimum correlation</a:t>
            </a:r>
          </a:p>
          <a:p>
            <a:pPr lvl="0"/>
            <a:r>
              <a:rPr lang="en-US" altLang="zh-CN" sz="2800" dirty="0"/>
              <a:t>Windows size</a:t>
            </a:r>
          </a:p>
          <a:p>
            <a:pPr lvl="0"/>
            <a:endParaRPr lang="en-US" dirty="0"/>
          </a:p>
        </p:txBody>
      </p:sp>
      <p:sp>
        <p:nvSpPr>
          <p:cNvPr id="257" name="Google Shape;257;g198101f9eaa_0_40"/>
          <p:cNvSpPr txBox="1">
            <a:spLocks noGrp="1"/>
          </p:cNvSpPr>
          <p:nvPr>
            <p:ph type="body" sz="quarter" idx="3"/>
          </p:nvPr>
        </p:nvSpPr>
        <p:spPr>
          <a:noFill/>
          <a:ln>
            <a:noFill/>
          </a:ln>
        </p:spPr>
        <p:txBody>
          <a:bodyPr spcFirstLastPara="1" wrap="square" lIns="91425" tIns="45700" rIns="91425" bIns="45700" anchor="ctr" anchorCtr="0">
            <a:noAutofit/>
          </a:bodyPr>
          <a:lstStyle/>
          <a:p>
            <a:pPr lvl="0"/>
            <a:r>
              <a:rPr lang="en-US" altLang="zh-CN" sz="3200" dirty="0"/>
              <a:t>Parameters for the clustering</a:t>
            </a:r>
          </a:p>
        </p:txBody>
      </p:sp>
      <p:sp>
        <p:nvSpPr>
          <p:cNvPr id="259" name="Google Shape;259;g198101f9eaa_0_40"/>
          <p:cNvSpPr txBox="1">
            <a:spLocks noGrp="1"/>
          </p:cNvSpPr>
          <p:nvPr>
            <p:ph sz="quarter" idx="4"/>
          </p:nvPr>
        </p:nvSpPr>
        <p:spPr>
          <a:noFill/>
          <a:ln>
            <a:noFill/>
          </a:ln>
        </p:spPr>
        <p:txBody>
          <a:bodyPr spcFirstLastPara="1" wrap="square" lIns="91425" tIns="45700" rIns="91425" bIns="45700" anchor="ctr" anchorCtr="0">
            <a:normAutofit/>
          </a:bodyPr>
          <a:lstStyle/>
          <a:p>
            <a:pPr lvl="1"/>
            <a:r>
              <a:rPr lang="en-US" dirty="0"/>
              <a:t>Allele frequencies</a:t>
            </a:r>
          </a:p>
          <a:p>
            <a:pPr lvl="1"/>
            <a:r>
              <a:rPr lang="en-US" dirty="0"/>
              <a:t>Number of replicates</a:t>
            </a:r>
          </a:p>
          <a:p>
            <a:pPr lvl="1"/>
            <a:r>
              <a:rPr lang="en-US" dirty="0"/>
              <a:t>Generation information</a:t>
            </a:r>
          </a:p>
          <a:p>
            <a:pPr lvl="1"/>
            <a:r>
              <a:rPr lang="en-US" dirty="0"/>
              <a:t>Selected </a:t>
            </a:r>
            <a:r>
              <a:rPr lang="en-US" dirty="0" err="1"/>
              <a:t>snps</a:t>
            </a:r>
            <a:endParaRPr lang="en-US" dirty="0"/>
          </a:p>
          <a:p>
            <a:pPr lvl="1"/>
            <a:r>
              <a:rPr lang="en-US" dirty="0"/>
              <a:t>window size</a:t>
            </a:r>
          </a:p>
          <a:p>
            <a:pPr lvl="1"/>
            <a:r>
              <a:rPr lang="en-US" dirty="0"/>
              <a:t>minimum correlation</a:t>
            </a:r>
          </a:p>
        </p:txBody>
      </p:sp>
      <p:sp>
        <p:nvSpPr>
          <p:cNvPr id="11" name="日期占位符 10">
            <a:extLst>
              <a:ext uri="{FF2B5EF4-FFF2-40B4-BE49-F238E27FC236}">
                <a16:creationId xmlns:a16="http://schemas.microsoft.com/office/drawing/2014/main" id="{F44C3559-DCC8-CF72-A16D-2E413C7EEA75}"/>
              </a:ext>
            </a:extLst>
          </p:cNvPr>
          <p:cNvSpPr>
            <a:spLocks noGrp="1"/>
          </p:cNvSpPr>
          <p:nvPr>
            <p:ph type="dt" sz="half" idx="10"/>
          </p:nvPr>
        </p:nvSpPr>
        <p:spPr/>
        <p:txBody>
          <a:bodyPr/>
          <a:lstStyle/>
          <a:p>
            <a:r>
              <a:rPr lang="en-US" altLang="zh-CN"/>
              <a:t>2025/03/10</a:t>
            </a:r>
            <a:endParaRPr lang="en-US" altLang="zh-CN" dirty="0"/>
          </a:p>
        </p:txBody>
      </p:sp>
      <p:sp>
        <p:nvSpPr>
          <p:cNvPr id="3" name="页脚占位符 2">
            <a:extLst>
              <a:ext uri="{FF2B5EF4-FFF2-40B4-BE49-F238E27FC236}">
                <a16:creationId xmlns:a16="http://schemas.microsoft.com/office/drawing/2014/main" id="{F9F61238-F6C2-F2DF-7662-A0B44ADB5EBF}"/>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B161E68A-B935-9999-3E7B-DD290DB91AA0}"/>
              </a:ext>
            </a:extLst>
          </p:cNvPr>
          <p:cNvSpPr>
            <a:spLocks noGrp="1"/>
          </p:cNvSpPr>
          <p:nvPr>
            <p:ph type="sldNum" sz="quarter" idx="12"/>
          </p:nvPr>
        </p:nvSpPr>
        <p:spPr/>
        <p:txBody>
          <a:bodyPr/>
          <a:lstStyle/>
          <a:p>
            <a:fld id="{9A31E271-03AF-4B41-9610-D3284CBE8C5C}"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98101f9eaa_0_90"/>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Window size</a:t>
            </a:r>
          </a:p>
        </p:txBody>
      </p:sp>
      <p:sp>
        <p:nvSpPr>
          <p:cNvPr id="268" name="Google Shape;268;g198101f9eaa_0_90"/>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Fit window size to data-set:</a:t>
            </a:r>
          </a:p>
          <a:p>
            <a:pPr lvl="1"/>
            <a:r>
              <a:rPr lang="en-US" dirty="0"/>
              <a:t>number of SNPs</a:t>
            </a:r>
          </a:p>
          <a:p>
            <a:pPr lvl="1"/>
            <a:r>
              <a:rPr lang="en-US" dirty="0" err="1"/>
              <a:t>cmh</a:t>
            </a:r>
            <a:r>
              <a:rPr lang="en-US" dirty="0"/>
              <a:t>-score (proxy for SNPs effect size)</a:t>
            </a:r>
          </a:p>
          <a:p>
            <a:pPr lvl="0"/>
            <a:r>
              <a:rPr lang="en-US" dirty="0"/>
              <a:t>Approach: (within chromosome)</a:t>
            </a:r>
          </a:p>
          <a:p>
            <a:pPr lvl="1"/>
            <a:r>
              <a:rPr lang="en-US" dirty="0"/>
              <a:t>same fraction of total candidate SNP effect size per window  (to make haplotype reconstruction comparable) </a:t>
            </a:r>
          </a:p>
          <a:p>
            <a:pPr lvl="1"/>
            <a:r>
              <a:rPr lang="en-US" dirty="0"/>
              <a:t>Enough SNPs to reconstruct a block</a:t>
            </a:r>
          </a:p>
          <a:p>
            <a:pPr lvl="0"/>
            <a:endParaRPr lang="en-US" dirty="0"/>
          </a:p>
        </p:txBody>
      </p:sp>
      <p:sp>
        <p:nvSpPr>
          <p:cNvPr id="3" name="页脚占位符 2">
            <a:extLst>
              <a:ext uri="{FF2B5EF4-FFF2-40B4-BE49-F238E27FC236}">
                <a16:creationId xmlns:a16="http://schemas.microsoft.com/office/drawing/2014/main" id="{6CE6416D-9D75-A67C-9B90-6C6829C060B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C9974A2A-3DDE-97A7-ECEB-67F47F0F55FA}"/>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52</a:t>
            </a:fld>
            <a:endParaRPr lang="en-US"/>
          </a:p>
        </p:txBody>
      </p:sp>
      <p:sp>
        <p:nvSpPr>
          <p:cNvPr id="272" name="Google Shape;272;g198101f9eaa_0_90"/>
          <p:cNvSpPr/>
          <p:nvPr/>
        </p:nvSpPr>
        <p:spPr>
          <a:xfrm>
            <a:off x="1754512" y="5017028"/>
            <a:ext cx="8677800" cy="1096129"/>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1200"/>
              </a:spcBef>
              <a:spcAft>
                <a:spcPts val="0"/>
              </a:spcAft>
              <a:buNone/>
            </a:pPr>
            <a:r>
              <a:rPr lang="en-US" sz="1800" dirty="0">
                <a:solidFill>
                  <a:schemeClr val="dk2"/>
                </a:solidFill>
                <a:latin typeface="Open Sans"/>
                <a:ea typeface="Open Sans"/>
                <a:cs typeface="Open Sans"/>
                <a:sym typeface="Open Sans"/>
              </a:rPr>
              <a:t>median normalized CMH score sum (MNCS) of 1%</a:t>
            </a:r>
            <a:endParaRPr sz="1800" dirty="0">
              <a:solidFill>
                <a:schemeClr val="dk2"/>
              </a:solidFill>
              <a:latin typeface="Open Sans"/>
              <a:ea typeface="Open Sans"/>
              <a:cs typeface="Open Sans"/>
              <a:sym typeface="Open Sans"/>
            </a:endParaRPr>
          </a:p>
          <a:p>
            <a:pPr marL="0" marR="0" lvl="0" indent="0" algn="ctr" rtl="0">
              <a:lnSpc>
                <a:spcPct val="115000"/>
              </a:lnSpc>
              <a:spcBef>
                <a:spcPts val="1200"/>
              </a:spcBef>
              <a:spcAft>
                <a:spcPts val="1200"/>
              </a:spcAft>
              <a:buNone/>
            </a:pPr>
            <a:r>
              <a:rPr lang="en-US" sz="1800" dirty="0">
                <a:solidFill>
                  <a:schemeClr val="dk2"/>
                </a:solidFill>
                <a:latin typeface="Open Sans"/>
                <a:ea typeface="Open Sans"/>
                <a:cs typeface="Open Sans"/>
                <a:sym typeface="Open Sans"/>
              </a:rPr>
              <a:t>MNCS = median(( ∑ −log(p)</a:t>
            </a:r>
            <a:r>
              <a:rPr lang="en-US" sz="1800" b="1" dirty="0">
                <a:solidFill>
                  <a:schemeClr val="dk2"/>
                </a:solidFill>
                <a:latin typeface="Open Sans"/>
                <a:ea typeface="Open Sans"/>
                <a:cs typeface="Open Sans"/>
                <a:sym typeface="Open Sans"/>
              </a:rPr>
              <a:t>window</a:t>
            </a:r>
            <a:r>
              <a:rPr lang="en-US" sz="1800" dirty="0">
                <a:solidFill>
                  <a:schemeClr val="dk2"/>
                </a:solidFill>
                <a:latin typeface="Open Sans"/>
                <a:ea typeface="Open Sans"/>
                <a:cs typeface="Open Sans"/>
                <a:sym typeface="Open Sans"/>
              </a:rPr>
              <a:t> )∕( ∑ −log(p)total ))</a:t>
            </a:r>
            <a:endParaRPr sz="1800" dirty="0">
              <a:solidFill>
                <a:schemeClr val="dk2"/>
              </a:solidFill>
              <a:latin typeface="Open Sans"/>
              <a:ea typeface="Open Sans"/>
              <a:cs typeface="Open Sans"/>
              <a:sym typeface="Open Sans"/>
            </a:endParaRPr>
          </a:p>
        </p:txBody>
      </p:sp>
      <p:sp>
        <p:nvSpPr>
          <p:cNvPr id="8" name="日期占位符 7">
            <a:extLst>
              <a:ext uri="{FF2B5EF4-FFF2-40B4-BE49-F238E27FC236}">
                <a16:creationId xmlns:a16="http://schemas.microsoft.com/office/drawing/2014/main" id="{ACE04C5C-A421-7F47-4E0B-B0F5CA544EE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8cb4cda879_0_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Minimum correlation</a:t>
            </a:r>
          </a:p>
        </p:txBody>
      </p:sp>
      <p:sp>
        <p:nvSpPr>
          <p:cNvPr id="278" name="Google Shape;278;g18cb4cda879_0_8"/>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How are we sure our haplotypes are properly correlated?</a:t>
            </a:r>
          </a:p>
          <a:p>
            <a:pPr lvl="1"/>
            <a:r>
              <a:rPr lang="en-US" dirty="0"/>
              <a:t>Stringent correlation &amp; too relaxed correlation will produce incorrect blocks</a:t>
            </a:r>
          </a:p>
          <a:p>
            <a:pPr lvl="0"/>
            <a:r>
              <a:rPr lang="en-US" dirty="0"/>
              <a:t>Where to stop? </a:t>
            </a:r>
          </a:p>
          <a:p>
            <a:pPr lvl="1"/>
            <a:r>
              <a:rPr lang="en-US" dirty="0"/>
              <a:t>Correlation of blocks we wouldn't expect to correlate (unliked blocks)</a:t>
            </a:r>
          </a:p>
          <a:p>
            <a:pPr lvl="0"/>
            <a:r>
              <a:rPr lang="en-US" dirty="0"/>
              <a:t>Haplotype blocks from different chromosomes behave independently (No linkage)</a:t>
            </a:r>
          </a:p>
          <a:p>
            <a:pPr lvl="1"/>
            <a:r>
              <a:rPr lang="en-US" dirty="0"/>
              <a:t>need of different chromosomes to compare!</a:t>
            </a:r>
          </a:p>
        </p:txBody>
      </p:sp>
      <p:sp>
        <p:nvSpPr>
          <p:cNvPr id="3" name="页脚占位符 2">
            <a:extLst>
              <a:ext uri="{FF2B5EF4-FFF2-40B4-BE49-F238E27FC236}">
                <a16:creationId xmlns:a16="http://schemas.microsoft.com/office/drawing/2014/main" id="{D75280A3-3165-C53A-3260-72E4A026C22B}"/>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4EC39495-7BF7-E6FB-6368-3939A2CC4E40}"/>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53</a:t>
            </a:fld>
            <a:endParaRPr lang="en-US"/>
          </a:p>
        </p:txBody>
      </p:sp>
      <p:sp>
        <p:nvSpPr>
          <p:cNvPr id="282" name="Google Shape;282;g18cb4cda879_0_8"/>
          <p:cNvSpPr/>
          <p:nvPr/>
        </p:nvSpPr>
        <p:spPr>
          <a:xfrm>
            <a:off x="1754512" y="5200890"/>
            <a:ext cx="8677800" cy="9258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200"/>
              </a:spcBef>
              <a:spcAft>
                <a:spcPts val="0"/>
              </a:spcAft>
              <a:buNone/>
            </a:pPr>
            <a:r>
              <a:rPr lang="en-US" sz="1600" dirty="0">
                <a:solidFill>
                  <a:schemeClr val="dk2"/>
                </a:solidFill>
                <a:latin typeface="Open Sans"/>
                <a:ea typeface="Open Sans"/>
                <a:cs typeface="Open Sans"/>
                <a:sym typeface="Open Sans"/>
              </a:rPr>
              <a:t>Analyze the correlation between blocks (focal vs background)!</a:t>
            </a:r>
            <a:endParaRPr sz="1600" dirty="0">
              <a:solidFill>
                <a:schemeClr val="dk2"/>
              </a:solidFill>
              <a:latin typeface="Open Sans"/>
              <a:ea typeface="Open Sans"/>
              <a:cs typeface="Open Sans"/>
              <a:sym typeface="Open Sans"/>
            </a:endParaRPr>
          </a:p>
          <a:p>
            <a:pPr marL="0" lvl="0" indent="0" algn="ctr" rtl="0">
              <a:lnSpc>
                <a:spcPct val="115000"/>
              </a:lnSpc>
              <a:spcBef>
                <a:spcPts val="1200"/>
              </a:spcBef>
              <a:spcAft>
                <a:spcPts val="1200"/>
              </a:spcAft>
              <a:buNone/>
            </a:pPr>
            <a:r>
              <a:rPr lang="en-US" sz="1600" dirty="0">
                <a:solidFill>
                  <a:schemeClr val="dk2"/>
                </a:solidFill>
                <a:latin typeface="Open Sans"/>
                <a:ea typeface="Open Sans"/>
                <a:cs typeface="Open Sans"/>
                <a:sym typeface="Open Sans"/>
              </a:rPr>
              <a:t>Use correlation between background blocks to establish a minimum.</a:t>
            </a:r>
            <a:endParaRPr sz="1600" dirty="0">
              <a:solidFill>
                <a:schemeClr val="dk2"/>
              </a:solidFill>
              <a:latin typeface="Open Sans"/>
              <a:ea typeface="Open Sans"/>
              <a:cs typeface="Open Sans"/>
              <a:sym typeface="Open Sans"/>
            </a:endParaRPr>
          </a:p>
        </p:txBody>
      </p:sp>
      <p:sp>
        <p:nvSpPr>
          <p:cNvPr id="8" name="日期占位符 7">
            <a:extLst>
              <a:ext uri="{FF2B5EF4-FFF2-40B4-BE49-F238E27FC236}">
                <a16:creationId xmlns:a16="http://schemas.microsoft.com/office/drawing/2014/main" id="{C1D0DDD5-4FCF-41F9-EFC0-102B982EEB0F}"/>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98101f9eaa_0_75"/>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approach overview</a:t>
            </a:r>
          </a:p>
        </p:txBody>
      </p:sp>
      <p:sp>
        <p:nvSpPr>
          <p:cNvPr id="3" name="页脚占位符 2">
            <a:extLst>
              <a:ext uri="{FF2B5EF4-FFF2-40B4-BE49-F238E27FC236}">
                <a16:creationId xmlns:a16="http://schemas.microsoft.com/office/drawing/2014/main" id="{F54237A5-D505-2482-5569-0590BB3B78DC}"/>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DD738067-FB51-E8A7-2523-56D144C0BF7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54</a:t>
            </a:fld>
            <a:endParaRPr lang="en-US"/>
          </a:p>
        </p:txBody>
      </p:sp>
      <p:grpSp>
        <p:nvGrpSpPr>
          <p:cNvPr id="291" name="Google Shape;291;g198101f9eaa_0_75"/>
          <p:cNvGrpSpPr/>
          <p:nvPr/>
        </p:nvGrpSpPr>
        <p:grpSpPr>
          <a:xfrm>
            <a:off x="7573145" y="2424523"/>
            <a:ext cx="4233279" cy="3032396"/>
            <a:chOff x="5632317" y="1189775"/>
            <a:chExt cx="3305700" cy="2274354"/>
          </a:xfrm>
        </p:grpSpPr>
        <p:sp>
          <p:nvSpPr>
            <p:cNvPr id="292" name="Google Shape;292;g198101f9eaa_0_75"/>
            <p:cNvSpPr/>
            <p:nvPr/>
          </p:nvSpPr>
          <p:spPr>
            <a:xfrm>
              <a:off x="5632317" y="1189775"/>
              <a:ext cx="3305700" cy="669000"/>
            </a:xfrm>
            <a:prstGeom prst="chevron">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Extend the blocks</a:t>
              </a:r>
              <a:endParaRPr sz="2400">
                <a:solidFill>
                  <a:srgbClr val="FFFFFF"/>
                </a:solidFill>
                <a:latin typeface="Roboto"/>
                <a:ea typeface="Roboto"/>
                <a:cs typeface="Roboto"/>
                <a:sym typeface="Roboto"/>
              </a:endParaRPr>
            </a:p>
          </p:txBody>
        </p:sp>
        <p:sp>
          <p:nvSpPr>
            <p:cNvPr id="293" name="Google Shape;293;g198101f9eaa_0_75"/>
            <p:cNvSpPr txBox="1"/>
            <p:nvPr/>
          </p:nvSpPr>
          <p:spPr>
            <a:xfrm>
              <a:off x="6167067" y="2057129"/>
              <a:ext cx="2511008"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dirty="0">
                  <a:latin typeface="Open Sans"/>
                  <a:ea typeface="Open Sans"/>
                  <a:cs typeface="Open Sans"/>
                  <a:sym typeface="Open Sans"/>
                </a:rPr>
                <a:t>If correlation with blocks close by is bigger than with blocks in other chromosomes, extend</a:t>
              </a:r>
              <a:endParaRPr sz="2000" dirty="0">
                <a:latin typeface="Open Sans"/>
                <a:ea typeface="Open Sans"/>
                <a:cs typeface="Open Sans"/>
                <a:sym typeface="Open Sans"/>
              </a:endParaRPr>
            </a:p>
          </p:txBody>
        </p:sp>
      </p:grpSp>
      <p:grpSp>
        <p:nvGrpSpPr>
          <p:cNvPr id="294" name="Google Shape;294;g198101f9eaa_0_75"/>
          <p:cNvGrpSpPr/>
          <p:nvPr/>
        </p:nvGrpSpPr>
        <p:grpSpPr>
          <a:xfrm>
            <a:off x="360400" y="2424809"/>
            <a:ext cx="4542160" cy="3032111"/>
            <a:chOff x="0" y="1189989"/>
            <a:chExt cx="3546900" cy="2274140"/>
          </a:xfrm>
        </p:grpSpPr>
        <p:sp>
          <p:nvSpPr>
            <p:cNvPr id="295" name="Google Shape;295;g198101f9eaa_0_75"/>
            <p:cNvSpPr/>
            <p:nvPr/>
          </p:nvSpPr>
          <p:spPr>
            <a:xfrm>
              <a:off x="0" y="1189989"/>
              <a:ext cx="3546900" cy="6690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Define window size</a:t>
              </a:r>
              <a:endParaRPr sz="2400">
                <a:solidFill>
                  <a:srgbClr val="FFFFFF"/>
                </a:solidFill>
                <a:latin typeface="Roboto"/>
                <a:ea typeface="Roboto"/>
                <a:cs typeface="Roboto"/>
                <a:sym typeface="Roboto"/>
              </a:endParaRPr>
            </a:p>
          </p:txBody>
        </p:sp>
        <p:sp>
          <p:nvSpPr>
            <p:cNvPr id="296" name="Google Shape;296;g198101f9eaa_0_75"/>
            <p:cNvSpPr txBox="1"/>
            <p:nvPr/>
          </p:nvSpPr>
          <p:spPr>
            <a:xfrm>
              <a:off x="655366" y="2057129"/>
              <a:ext cx="2236200"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a:latin typeface="Open Sans"/>
                  <a:ea typeface="Open Sans"/>
                  <a:cs typeface="Open Sans"/>
                  <a:sym typeface="Open Sans"/>
                </a:rPr>
                <a:t>According to our data</a:t>
              </a:r>
              <a:endParaRPr sz="20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US" sz="2000">
                  <a:latin typeface="Open Sans"/>
                  <a:ea typeface="Open Sans"/>
                  <a:cs typeface="Open Sans"/>
                  <a:sym typeface="Open Sans"/>
                </a:rPr>
                <a:t>number of SNP</a:t>
              </a:r>
              <a:endParaRPr sz="2000">
                <a:latin typeface="Open Sans"/>
                <a:ea typeface="Open Sans"/>
                <a:cs typeface="Open Sans"/>
                <a:sym typeface="Open Sans"/>
              </a:endParaRPr>
            </a:p>
            <a:p>
              <a:pPr marL="457200" lvl="0" indent="-330200" algn="l" rtl="0">
                <a:lnSpc>
                  <a:spcPct val="115000"/>
                </a:lnSpc>
                <a:spcBef>
                  <a:spcPts val="0"/>
                </a:spcBef>
                <a:spcAft>
                  <a:spcPts val="0"/>
                </a:spcAft>
                <a:buSzPts val="1600"/>
                <a:buFont typeface="Open Sans"/>
                <a:buChar char="●"/>
              </a:pPr>
              <a:r>
                <a:rPr lang="en-US" sz="2000">
                  <a:latin typeface="Open Sans"/>
                  <a:ea typeface="Open Sans"/>
                  <a:cs typeface="Open Sans"/>
                  <a:sym typeface="Open Sans"/>
                </a:rPr>
                <a:t>p-values</a:t>
              </a:r>
              <a:endParaRPr sz="2000">
                <a:latin typeface="Open Sans"/>
                <a:ea typeface="Open Sans"/>
                <a:cs typeface="Open Sans"/>
                <a:sym typeface="Open Sans"/>
              </a:endParaRPr>
            </a:p>
          </p:txBody>
        </p:sp>
      </p:grpSp>
      <p:grpSp>
        <p:nvGrpSpPr>
          <p:cNvPr id="297" name="Google Shape;297;g198101f9eaa_0_75"/>
          <p:cNvGrpSpPr/>
          <p:nvPr/>
        </p:nvGrpSpPr>
        <p:grpSpPr>
          <a:xfrm>
            <a:off x="4130748" y="2424523"/>
            <a:ext cx="4233279" cy="3032396"/>
            <a:chOff x="2944204" y="1189775"/>
            <a:chExt cx="3305700" cy="2274354"/>
          </a:xfrm>
        </p:grpSpPr>
        <p:sp>
          <p:nvSpPr>
            <p:cNvPr id="298" name="Google Shape;298;g198101f9eaa_0_75"/>
            <p:cNvSpPr/>
            <p:nvPr/>
          </p:nvSpPr>
          <p:spPr>
            <a:xfrm>
              <a:off x="2944204" y="1189775"/>
              <a:ext cx="3305700" cy="6690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400">
                  <a:solidFill>
                    <a:srgbClr val="FFFFFF"/>
                  </a:solidFill>
                  <a:latin typeface="Roboto"/>
                  <a:ea typeface="Roboto"/>
                  <a:cs typeface="Roboto"/>
                  <a:sym typeface="Roboto"/>
                </a:rPr>
                <a:t>Small stringer blocks</a:t>
              </a:r>
              <a:endParaRPr sz="2400">
                <a:solidFill>
                  <a:srgbClr val="FFFFFF"/>
                </a:solidFill>
                <a:latin typeface="Roboto"/>
                <a:ea typeface="Roboto"/>
                <a:cs typeface="Roboto"/>
                <a:sym typeface="Roboto"/>
              </a:endParaRPr>
            </a:p>
          </p:txBody>
        </p:sp>
        <p:sp>
          <p:nvSpPr>
            <p:cNvPr id="299" name="Google Shape;299;g198101f9eaa_0_75"/>
            <p:cNvSpPr txBox="1"/>
            <p:nvPr/>
          </p:nvSpPr>
          <p:spPr>
            <a:xfrm>
              <a:off x="3280271" y="2057129"/>
              <a:ext cx="2434873" cy="1407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2000" dirty="0">
                  <a:latin typeface="Open Sans"/>
                  <a:ea typeface="Open Sans"/>
                  <a:cs typeface="Open Sans"/>
                  <a:sym typeface="Open Sans"/>
                </a:rPr>
                <a:t>Given the window size, reconstruct haplotypes with high allele frequency trajectory</a:t>
              </a:r>
              <a:endParaRPr sz="2000" dirty="0">
                <a:latin typeface="Open Sans"/>
                <a:ea typeface="Open Sans"/>
                <a:cs typeface="Open Sans"/>
                <a:sym typeface="Open Sans"/>
              </a:endParaRPr>
            </a:p>
          </p:txBody>
        </p:sp>
      </p:grpSp>
      <p:sp>
        <p:nvSpPr>
          <p:cNvPr id="8" name="日期占位符 7">
            <a:extLst>
              <a:ext uri="{FF2B5EF4-FFF2-40B4-BE49-F238E27FC236}">
                <a16:creationId xmlns:a16="http://schemas.microsoft.com/office/drawing/2014/main" id="{E2CAF109-0209-2940-28A8-C7AA4B860CC2}"/>
              </a:ext>
            </a:extLst>
          </p:cNvPr>
          <p:cNvSpPr>
            <a:spLocks noGrp="1"/>
          </p:cNvSpPr>
          <p:nvPr>
            <p:ph type="dt" sz="half" idx="10"/>
          </p:nvPr>
        </p:nvSpPr>
        <p:spPr/>
        <p:txBody>
          <a:bodyPr/>
          <a:lstStyle/>
          <a:p>
            <a:r>
              <a:rPr lang="en-US" altLang="zh-CN"/>
              <a:t>2025/03/10</a:t>
            </a:r>
            <a:endParaRPr lang="en-US" altLang="zh-CN" dirty="0"/>
          </a:p>
        </p:txBody>
      </p:sp>
      <p:sp>
        <p:nvSpPr>
          <p:cNvPr id="10" name="文本框 9">
            <a:extLst>
              <a:ext uri="{FF2B5EF4-FFF2-40B4-BE49-F238E27FC236}">
                <a16:creationId xmlns:a16="http://schemas.microsoft.com/office/drawing/2014/main" id="{5D8116D2-2981-0928-F4FB-6DF279D5DFE4}"/>
              </a:ext>
            </a:extLst>
          </p:cNvPr>
          <p:cNvSpPr txBox="1"/>
          <p:nvPr/>
        </p:nvSpPr>
        <p:spPr>
          <a:xfrm>
            <a:off x="990600" y="5536432"/>
            <a:ext cx="9163050" cy="400110"/>
          </a:xfrm>
          <a:prstGeom prst="rect">
            <a:avLst/>
          </a:prstGeom>
          <a:noFill/>
        </p:spPr>
        <p:txBody>
          <a:bodyPr wrap="square">
            <a:spAutoFit/>
          </a:bodyPr>
          <a:lstStyle/>
          <a:p>
            <a:r>
              <a:rPr lang="en-US" altLang="zh-CN" sz="2000" dirty="0">
                <a:solidFill>
                  <a:srgbClr val="C00000"/>
                </a:solidFill>
              </a:rPr>
              <a:t>Haplovalidate: auto-optimize</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parameters</a:t>
            </a:r>
            <a:r>
              <a:rPr lang="zh-CN" altLang="en-US" sz="2000" dirty="0">
                <a:solidFill>
                  <a:srgbClr val="C00000"/>
                </a:solidFill>
              </a:rPr>
              <a:t> </a:t>
            </a:r>
            <a:r>
              <a:rPr lang="en-US" altLang="zh-CN" sz="2000" dirty="0">
                <a:solidFill>
                  <a:srgbClr val="C00000"/>
                </a:solidFill>
              </a:rPr>
              <a:t>for</a:t>
            </a:r>
            <a:r>
              <a:rPr lang="zh-CN" altLang="en-US" sz="2000" dirty="0">
                <a:solidFill>
                  <a:srgbClr val="C00000"/>
                </a:solidFill>
              </a:rPr>
              <a:t> </a:t>
            </a:r>
            <a:r>
              <a:rPr lang="en-US" altLang="zh-CN" sz="2000" dirty="0">
                <a:solidFill>
                  <a:srgbClr val="C00000"/>
                </a:solidFill>
              </a:rPr>
              <a:t>the</a:t>
            </a:r>
            <a:r>
              <a:rPr lang="zh-CN" altLang="en-US" sz="2000" dirty="0">
                <a:solidFill>
                  <a:srgbClr val="C00000"/>
                </a:solidFill>
              </a:rPr>
              <a:t> </a:t>
            </a:r>
            <a:r>
              <a:rPr lang="en-US" altLang="zh-CN" sz="2000" dirty="0">
                <a:solidFill>
                  <a:srgbClr val="C00000"/>
                </a:solidFill>
              </a:rPr>
              <a:t>clustering</a:t>
            </a:r>
          </a:p>
        </p:txBody>
      </p:sp>
      <p:sp>
        <p:nvSpPr>
          <p:cNvPr id="12" name="文本框 11">
            <a:extLst>
              <a:ext uri="{FF2B5EF4-FFF2-40B4-BE49-F238E27FC236}">
                <a16:creationId xmlns:a16="http://schemas.microsoft.com/office/drawing/2014/main" id="{032B7DFB-AD1E-A9F3-F9A1-F6AA1C02834B}"/>
              </a:ext>
            </a:extLst>
          </p:cNvPr>
          <p:cNvSpPr txBox="1"/>
          <p:nvPr/>
        </p:nvSpPr>
        <p:spPr>
          <a:xfrm>
            <a:off x="1014996" y="5915614"/>
            <a:ext cx="8950920" cy="461665"/>
          </a:xfrm>
          <a:prstGeom prst="rect">
            <a:avLst/>
          </a:prstGeom>
          <a:noFill/>
        </p:spPr>
        <p:txBody>
          <a:bodyPr wrap="square">
            <a:spAutoFit/>
          </a:bodyPr>
          <a:lstStyle/>
          <a:p>
            <a:r>
              <a:rPr lang="en-GB" altLang="zh-CN" sz="1200" b="0" i="0" dirty="0">
                <a:solidFill>
                  <a:srgbClr val="212121"/>
                </a:solidFill>
                <a:effectLst/>
                <a:latin typeface="system-ui"/>
              </a:rPr>
              <a:t>Otte KA, Schlötterer C. Detecting selected haplotype blocks in evolve and resequence experiments. Mol </a:t>
            </a:r>
            <a:r>
              <a:rPr lang="en-GB" altLang="zh-CN" sz="1200" b="0" i="0" dirty="0" err="1">
                <a:solidFill>
                  <a:srgbClr val="212121"/>
                </a:solidFill>
                <a:effectLst/>
                <a:latin typeface="system-ui"/>
              </a:rPr>
              <a:t>Ecol</a:t>
            </a:r>
            <a:r>
              <a:rPr lang="en-GB" altLang="zh-CN" sz="1200" b="0" i="0" dirty="0">
                <a:solidFill>
                  <a:srgbClr val="212121"/>
                </a:solidFill>
                <a:effectLst/>
                <a:latin typeface="system-ui"/>
              </a:rPr>
              <a:t> Resour. 2021 Jan;21(1):93-109. doi: 10.1111/1755-0998.13244. </a:t>
            </a:r>
            <a:r>
              <a:rPr lang="en-GB" altLang="zh-CN" sz="1200" b="0" i="0" dirty="0" err="1">
                <a:solidFill>
                  <a:srgbClr val="212121"/>
                </a:solidFill>
                <a:effectLst/>
                <a:latin typeface="system-ui"/>
              </a:rPr>
              <a:t>Epub</a:t>
            </a:r>
            <a:r>
              <a:rPr lang="en-GB" altLang="zh-CN" sz="1200" b="0" i="0" dirty="0">
                <a:solidFill>
                  <a:srgbClr val="212121"/>
                </a:solidFill>
                <a:effectLst/>
                <a:latin typeface="system-ui"/>
              </a:rPr>
              <a:t> 2020 Sep 6. PMID: 32810339; PMCID: PMC7754423.</a:t>
            </a:r>
            <a:endParaRPr lang="en-US" sz="1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98101f9eaa_0_1248"/>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Discussion</a:t>
            </a:r>
          </a:p>
        </p:txBody>
      </p:sp>
      <p:sp>
        <p:nvSpPr>
          <p:cNvPr id="352" name="Google Shape;352;g198101f9eaa_0_1248"/>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Some caveats</a:t>
            </a:r>
          </a:p>
          <a:p>
            <a:pPr lvl="1"/>
            <a:r>
              <a:rPr lang="en-US" dirty="0"/>
              <a:t>For selected haplotypes</a:t>
            </a:r>
          </a:p>
          <a:p>
            <a:pPr lvl="1"/>
            <a:r>
              <a:rPr lang="en-US" dirty="0"/>
              <a:t>Parameter sensitive: mainly on SNP density (currently working on it)</a:t>
            </a:r>
          </a:p>
          <a:p>
            <a:pPr lvl="1"/>
            <a:r>
              <a:rPr lang="en-US" dirty="0"/>
              <a:t>Assumption of parallel trajectories = same haplotype</a:t>
            </a:r>
          </a:p>
          <a:p>
            <a:pPr lvl="1"/>
            <a:r>
              <a:rPr lang="en-US" dirty="0"/>
              <a:t>Multiple datasets</a:t>
            </a:r>
          </a:p>
          <a:p>
            <a:pPr lvl="0"/>
            <a:endParaRPr lang="en-US" dirty="0"/>
          </a:p>
        </p:txBody>
      </p:sp>
      <p:sp>
        <p:nvSpPr>
          <p:cNvPr id="3" name="页脚占位符 2">
            <a:extLst>
              <a:ext uri="{FF2B5EF4-FFF2-40B4-BE49-F238E27FC236}">
                <a16:creationId xmlns:a16="http://schemas.microsoft.com/office/drawing/2014/main" id="{95916DE6-BD0F-1CFB-B78F-3703DF02622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F8B10310-5A04-3551-A1E5-27FEB34BA5F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55</a:t>
            </a:fld>
            <a:endParaRPr lang="en-US"/>
          </a:p>
        </p:txBody>
      </p:sp>
      <p:sp>
        <p:nvSpPr>
          <p:cNvPr id="8" name="日期占位符 7">
            <a:extLst>
              <a:ext uri="{FF2B5EF4-FFF2-40B4-BE49-F238E27FC236}">
                <a16:creationId xmlns:a16="http://schemas.microsoft.com/office/drawing/2014/main" id="{5534383B-7651-1C66-8365-5A8C758CE93B}"/>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2720491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98101f9eaa_0_1257"/>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How to plot haplotype trajectories</a:t>
            </a:r>
          </a:p>
        </p:txBody>
      </p:sp>
      <p:sp>
        <p:nvSpPr>
          <p:cNvPr id="361" name="Google Shape;361;g198101f9eaa_0_1257"/>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Haplotype information: chromosome, starting position, end position, contributing snps</a:t>
            </a:r>
          </a:p>
          <a:p>
            <a:pPr lvl="0"/>
            <a:r>
              <a:rPr lang="en-US" dirty="0"/>
              <a:t>Get allele trajectories from all SNPs from the haplotype block </a:t>
            </a:r>
          </a:p>
          <a:p>
            <a:pPr lvl="0"/>
            <a:r>
              <a:rPr lang="en-US" dirty="0"/>
              <a:t>Estimate median AF for each time point</a:t>
            </a:r>
          </a:p>
          <a:p>
            <a:pPr lvl="0"/>
            <a:r>
              <a:rPr lang="en-US" dirty="0"/>
              <a:t>Plot median AF</a:t>
            </a:r>
          </a:p>
          <a:p>
            <a:pPr lvl="0"/>
            <a:r>
              <a:rPr lang="en-US" dirty="0"/>
              <a:t>(Optional) Plot a line for each SNP trajectory on the background</a:t>
            </a:r>
          </a:p>
        </p:txBody>
      </p:sp>
      <p:sp>
        <p:nvSpPr>
          <p:cNvPr id="3" name="页脚占位符 2">
            <a:extLst>
              <a:ext uri="{FF2B5EF4-FFF2-40B4-BE49-F238E27FC236}">
                <a16:creationId xmlns:a16="http://schemas.microsoft.com/office/drawing/2014/main" id="{35E35706-C1BC-EA98-6A3E-D8F75D0928C9}"/>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2AF56093-313F-BF1C-584A-7A377C15CA1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56</a:t>
            </a:fld>
            <a:endParaRPr lang="en-US"/>
          </a:p>
        </p:txBody>
      </p:sp>
      <p:sp>
        <p:nvSpPr>
          <p:cNvPr id="8" name="日期占位符 7">
            <a:extLst>
              <a:ext uri="{FF2B5EF4-FFF2-40B4-BE49-F238E27FC236}">
                <a16:creationId xmlns:a16="http://schemas.microsoft.com/office/drawing/2014/main" id="{1BE09035-5E43-CDF7-2EB9-AA2128FE3861}"/>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98101f9eaa_0_126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plotting haplotype trajectories</a:t>
            </a:r>
          </a:p>
        </p:txBody>
      </p:sp>
      <p:sp>
        <p:nvSpPr>
          <p:cNvPr id="370" name="Google Shape;370;g198101f9eaa_0_1265"/>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How would you plot the trajectories of your haplotype blocks?</a:t>
            </a:r>
          </a:p>
        </p:txBody>
      </p:sp>
      <p:sp>
        <p:nvSpPr>
          <p:cNvPr id="3" name="页脚占位符 2">
            <a:extLst>
              <a:ext uri="{FF2B5EF4-FFF2-40B4-BE49-F238E27FC236}">
                <a16:creationId xmlns:a16="http://schemas.microsoft.com/office/drawing/2014/main" id="{F1F6693F-BD76-AA9A-A86F-FAB073199E4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E9C050D0-5028-A7F8-B16F-E9DC797328B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57</a:t>
            </a:fld>
            <a:endParaRPr lang="en-US"/>
          </a:p>
        </p:txBody>
      </p:sp>
      <p:sp>
        <p:nvSpPr>
          <p:cNvPr id="8" name="日期占位符 7">
            <a:extLst>
              <a:ext uri="{FF2B5EF4-FFF2-40B4-BE49-F238E27FC236}">
                <a16:creationId xmlns:a16="http://schemas.microsoft.com/office/drawing/2014/main" id="{F59A5FE5-03F3-1312-CC3A-12DB2A6DA03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A2BCE-D0F0-7B39-821F-B0609E34588A}"/>
              </a:ext>
            </a:extLst>
          </p:cNvPr>
          <p:cNvSpPr>
            <a:spLocks noGrp="1"/>
          </p:cNvSpPr>
          <p:nvPr>
            <p:ph type="title"/>
          </p:nvPr>
        </p:nvSpPr>
        <p:spPr>
          <a:xfrm>
            <a:off x="999640" y="242980"/>
            <a:ext cx="10515600" cy="1325563"/>
          </a:xfrm>
        </p:spPr>
        <p:txBody>
          <a:bodyPr/>
          <a:lstStyle/>
          <a:p>
            <a:r>
              <a:rPr lang="en-US" dirty="0"/>
              <a:t>Characterizing</a:t>
            </a:r>
            <a:r>
              <a:rPr lang="zh-CN" altLang="en-US" dirty="0"/>
              <a:t> </a:t>
            </a:r>
            <a:r>
              <a:rPr lang="en-US" altLang="zh-CN" dirty="0"/>
              <a:t>the</a:t>
            </a:r>
            <a:r>
              <a:rPr lang="zh-CN" altLang="en-US" dirty="0"/>
              <a:t> </a:t>
            </a:r>
            <a:r>
              <a:rPr lang="en-US" altLang="zh-CN" dirty="0"/>
              <a:t>haplotype</a:t>
            </a:r>
            <a:r>
              <a:rPr lang="zh-CN" altLang="en-US" dirty="0"/>
              <a:t> </a:t>
            </a:r>
            <a:r>
              <a:rPr lang="en-US" altLang="zh-CN" dirty="0"/>
              <a:t>blocks</a:t>
            </a:r>
            <a:endParaRPr lang="en-US" dirty="0"/>
          </a:p>
        </p:txBody>
      </p:sp>
      <p:sp>
        <p:nvSpPr>
          <p:cNvPr id="3" name="内容占位符 2">
            <a:extLst>
              <a:ext uri="{FF2B5EF4-FFF2-40B4-BE49-F238E27FC236}">
                <a16:creationId xmlns:a16="http://schemas.microsoft.com/office/drawing/2014/main" id="{E70A932F-C7EA-B309-ABEC-3C22A80A34B6}"/>
              </a:ext>
            </a:extLst>
          </p:cNvPr>
          <p:cNvSpPr>
            <a:spLocks noGrp="1"/>
          </p:cNvSpPr>
          <p:nvPr>
            <p:ph idx="1"/>
          </p:nvPr>
        </p:nvSpPr>
        <p:spPr>
          <a:xfrm>
            <a:off x="838200" y="1825625"/>
            <a:ext cx="10515600" cy="4351338"/>
          </a:xfrm>
        </p:spPr>
        <p:txBody>
          <a:bodyPr/>
          <a:lstStyle/>
          <a:p>
            <a:r>
              <a:rPr lang="en-US" altLang="zh-CN" dirty="0"/>
              <a:t>How</a:t>
            </a:r>
            <a:r>
              <a:rPr lang="zh-CN" altLang="en-US" dirty="0"/>
              <a:t> </a:t>
            </a:r>
            <a:r>
              <a:rPr lang="en-US" altLang="zh-CN" dirty="0"/>
              <a:t>strong</a:t>
            </a:r>
            <a:r>
              <a:rPr lang="zh-CN" altLang="en-US" dirty="0"/>
              <a:t> </a:t>
            </a:r>
            <a:r>
              <a:rPr lang="en-US" altLang="zh-CN" dirty="0"/>
              <a:t>the</a:t>
            </a:r>
            <a:r>
              <a:rPr lang="zh-CN" altLang="en-US" dirty="0"/>
              <a:t> </a:t>
            </a:r>
            <a:r>
              <a:rPr lang="en-US" altLang="zh-CN" dirty="0"/>
              <a:t>selective</a:t>
            </a:r>
            <a:r>
              <a:rPr lang="zh-CN" altLang="en-US" dirty="0"/>
              <a:t> </a:t>
            </a:r>
            <a:r>
              <a:rPr lang="en-US" altLang="zh-CN" dirty="0"/>
              <a:t>response</a:t>
            </a:r>
            <a:r>
              <a:rPr lang="zh-CN" altLang="en-US" dirty="0"/>
              <a:t> </a:t>
            </a:r>
            <a:r>
              <a:rPr lang="en-US" altLang="zh-CN" dirty="0"/>
              <a:t>of</a:t>
            </a:r>
            <a:r>
              <a:rPr lang="zh-CN" altLang="en-US" dirty="0"/>
              <a:t> </a:t>
            </a:r>
            <a:r>
              <a:rPr lang="en-US" altLang="zh-CN" dirty="0"/>
              <a:t>each</a:t>
            </a:r>
            <a:r>
              <a:rPr lang="zh-CN" altLang="en-US" dirty="0"/>
              <a:t> </a:t>
            </a:r>
            <a:r>
              <a:rPr lang="en-US" altLang="zh-CN" dirty="0"/>
              <a:t>haplotype</a:t>
            </a:r>
            <a:r>
              <a:rPr lang="zh-CN" altLang="en-US" dirty="0"/>
              <a:t> </a:t>
            </a:r>
            <a:r>
              <a:rPr lang="en-US" altLang="zh-CN" dirty="0"/>
              <a:t>blocks?</a:t>
            </a:r>
          </a:p>
          <a:p>
            <a:pPr lvl="1"/>
            <a:r>
              <a:rPr lang="en-US" altLang="zh-CN" dirty="0"/>
              <a:t>Estimate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endParaRPr lang="en-US" dirty="0"/>
          </a:p>
        </p:txBody>
      </p:sp>
      <p:sp>
        <p:nvSpPr>
          <p:cNvPr id="4" name="页脚占位符 3">
            <a:extLst>
              <a:ext uri="{FF2B5EF4-FFF2-40B4-BE49-F238E27FC236}">
                <a16:creationId xmlns:a16="http://schemas.microsoft.com/office/drawing/2014/main" id="{C579308E-C46B-3502-926B-4DA6A9C5971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2FE9F0C7-F66F-6D13-65E9-E712D429496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58</a:t>
            </a:fld>
            <a:endParaRPr lang="en-US"/>
          </a:p>
        </p:txBody>
      </p:sp>
      <p:pic>
        <p:nvPicPr>
          <p:cNvPr id="6" name="图片 5">
            <a:extLst>
              <a:ext uri="{FF2B5EF4-FFF2-40B4-BE49-F238E27FC236}">
                <a16:creationId xmlns:a16="http://schemas.microsoft.com/office/drawing/2014/main" id="{D9CD1DFA-44A7-3092-7A68-4BD9CB40BEEC}"/>
              </a:ext>
            </a:extLst>
          </p:cNvPr>
          <p:cNvPicPr>
            <a:picLocks noChangeAspect="1"/>
          </p:cNvPicPr>
          <p:nvPr/>
        </p:nvPicPr>
        <p:blipFill>
          <a:blip r:embed="rId3"/>
          <a:stretch>
            <a:fillRect/>
          </a:stretch>
        </p:blipFill>
        <p:spPr>
          <a:xfrm>
            <a:off x="6023634" y="2888055"/>
            <a:ext cx="5173932" cy="3209394"/>
          </a:xfrm>
          <a:prstGeom prst="rect">
            <a:avLst/>
          </a:prstGeom>
        </p:spPr>
      </p:pic>
      <p:sp>
        <p:nvSpPr>
          <p:cNvPr id="7" name="文本框 6">
            <a:extLst>
              <a:ext uri="{FF2B5EF4-FFF2-40B4-BE49-F238E27FC236}">
                <a16:creationId xmlns:a16="http://schemas.microsoft.com/office/drawing/2014/main" id="{BFEBA3B0-4088-1C25-522B-EE8894244C07}"/>
              </a:ext>
            </a:extLst>
          </p:cNvPr>
          <p:cNvSpPr txBox="1"/>
          <p:nvPr/>
        </p:nvSpPr>
        <p:spPr>
          <a:xfrm>
            <a:off x="1086678" y="3334454"/>
            <a:ext cx="2951922" cy="1200329"/>
          </a:xfrm>
          <a:prstGeom prst="rect">
            <a:avLst/>
          </a:prstGeom>
          <a:noFill/>
        </p:spPr>
        <p:txBody>
          <a:bodyPr wrap="square" rtlCol="0">
            <a:spAutoFit/>
          </a:bodyPr>
          <a:lstStyle/>
          <a:p>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determined</a:t>
            </a:r>
            <a:r>
              <a:rPr lang="zh-CN" altLang="en-US" dirty="0"/>
              <a:t> </a:t>
            </a:r>
            <a:r>
              <a:rPr lang="en-US" altLang="zh-CN" dirty="0"/>
              <a:t>by</a:t>
            </a:r>
          </a:p>
          <a:p>
            <a:r>
              <a:rPr lang="en-US" altLang="zh-CN" dirty="0"/>
              <a:t>Initial</a:t>
            </a:r>
            <a:r>
              <a:rPr lang="zh-CN" altLang="en-US" dirty="0"/>
              <a:t> </a:t>
            </a:r>
            <a:r>
              <a:rPr lang="en-US" altLang="zh-CN" dirty="0"/>
              <a:t>frequency</a:t>
            </a:r>
          </a:p>
          <a:p>
            <a:r>
              <a:rPr lang="en-US" altLang="zh-CN" dirty="0"/>
              <a:t>Selection</a:t>
            </a:r>
            <a:r>
              <a:rPr lang="zh-CN" altLang="en-US" dirty="0"/>
              <a:t> </a:t>
            </a:r>
            <a:r>
              <a:rPr lang="en-US" altLang="zh-CN" dirty="0"/>
              <a:t>coefficient</a:t>
            </a:r>
            <a:endParaRPr lang="en-US" dirty="0"/>
          </a:p>
        </p:txBody>
      </p:sp>
      <p:sp>
        <p:nvSpPr>
          <p:cNvPr id="13" name="日期占位符 12">
            <a:extLst>
              <a:ext uri="{FF2B5EF4-FFF2-40B4-BE49-F238E27FC236}">
                <a16:creationId xmlns:a16="http://schemas.microsoft.com/office/drawing/2014/main" id="{D1377ADD-C62C-875D-03DD-EA472DDBB96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634510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B1AC6-63D1-12A0-F325-7F0692B0679A}"/>
              </a:ext>
            </a:extLst>
          </p:cNvPr>
          <p:cNvSpPr>
            <a:spLocks noGrp="1"/>
          </p:cNvSpPr>
          <p:nvPr>
            <p:ph type="title"/>
          </p:nvPr>
        </p:nvSpPr>
        <p:spPr/>
        <p:txBody>
          <a:bodyPr/>
          <a:lstStyle/>
          <a:p>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of</a:t>
            </a:r>
            <a:r>
              <a:rPr lang="zh-CN" altLang="en-US" dirty="0"/>
              <a:t> </a:t>
            </a:r>
            <a:r>
              <a:rPr lang="en-US" altLang="zh-CN" dirty="0"/>
              <a:t>haplotypes</a:t>
            </a:r>
            <a:endParaRPr lang="en-US" dirty="0"/>
          </a:p>
        </p:txBody>
      </p:sp>
      <p:sp>
        <p:nvSpPr>
          <p:cNvPr id="3" name="内容占位符 2">
            <a:extLst>
              <a:ext uri="{FF2B5EF4-FFF2-40B4-BE49-F238E27FC236}">
                <a16:creationId xmlns:a16="http://schemas.microsoft.com/office/drawing/2014/main" id="{86DB1A2C-0B30-511C-8BB3-639ED4C7FE91}"/>
              </a:ext>
            </a:extLst>
          </p:cNvPr>
          <p:cNvSpPr>
            <a:spLocks noGrp="1"/>
          </p:cNvSpPr>
          <p:nvPr>
            <p:ph idx="1"/>
          </p:nvPr>
        </p:nvSpPr>
        <p:spPr/>
        <p:txBody>
          <a:bodyPr/>
          <a:lstStyle/>
          <a:p>
            <a:r>
              <a:rPr lang="en-US" altLang="zh-CN" dirty="0"/>
              <a:t>Determined</a:t>
            </a:r>
            <a:r>
              <a:rPr lang="zh-CN" altLang="en-US" dirty="0"/>
              <a:t> </a:t>
            </a:r>
            <a:r>
              <a:rPr lang="en-US" altLang="zh-CN" dirty="0"/>
              <a:t>by</a:t>
            </a:r>
            <a:r>
              <a:rPr lang="zh-CN" altLang="en-US" dirty="0"/>
              <a:t> </a:t>
            </a:r>
            <a:r>
              <a:rPr lang="en-US" altLang="zh-CN" dirty="0"/>
              <a:t>the</a:t>
            </a:r>
            <a:r>
              <a:rPr lang="zh-CN" altLang="en-US" dirty="0"/>
              <a:t> </a:t>
            </a:r>
            <a:r>
              <a:rPr lang="en-US" altLang="zh-CN" dirty="0"/>
              <a:t>joint</a:t>
            </a:r>
            <a:r>
              <a:rPr lang="zh-CN" altLang="en-US" dirty="0"/>
              <a:t> </a:t>
            </a:r>
            <a:r>
              <a:rPr lang="en-US" altLang="zh-CN" dirty="0"/>
              <a:t>effects</a:t>
            </a:r>
            <a:r>
              <a:rPr lang="zh-CN" altLang="en-US" dirty="0"/>
              <a:t> </a:t>
            </a:r>
            <a:r>
              <a:rPr lang="en-US" altLang="zh-CN" dirty="0"/>
              <a:t>of</a:t>
            </a:r>
            <a:r>
              <a:rPr lang="zh-CN" altLang="en-US" dirty="0"/>
              <a:t> </a:t>
            </a:r>
            <a:r>
              <a:rPr lang="en-US" altLang="zh-CN" dirty="0"/>
              <a:t>contributing</a:t>
            </a:r>
            <a:r>
              <a:rPr lang="zh-CN" altLang="en-US" dirty="0"/>
              <a:t> </a:t>
            </a:r>
            <a:r>
              <a:rPr lang="en-US" altLang="zh-CN" dirty="0"/>
              <a:t>loci</a:t>
            </a:r>
            <a:r>
              <a:rPr lang="zh-CN" altLang="en-US" dirty="0"/>
              <a:t> </a:t>
            </a:r>
            <a:r>
              <a:rPr lang="en-US" altLang="zh-CN" dirty="0"/>
              <a:t>that</a:t>
            </a:r>
            <a:r>
              <a:rPr lang="zh-CN" altLang="en-US" dirty="0"/>
              <a:t> </a:t>
            </a:r>
            <a:r>
              <a:rPr lang="en-US" altLang="zh-CN" dirty="0"/>
              <a:t>located</a:t>
            </a:r>
            <a:r>
              <a:rPr lang="zh-CN" altLang="en-US" dirty="0"/>
              <a:t> </a:t>
            </a:r>
            <a:r>
              <a:rPr lang="en-US" altLang="zh-CN" dirty="0"/>
              <a:t>in</a:t>
            </a:r>
            <a:r>
              <a:rPr lang="zh-CN" altLang="en-US" dirty="0"/>
              <a:t> </a:t>
            </a:r>
            <a:r>
              <a:rPr lang="en-US" altLang="zh-CN" dirty="0"/>
              <a:t>the</a:t>
            </a:r>
            <a:r>
              <a:rPr lang="zh-CN" altLang="en-US" dirty="0"/>
              <a:t> </a:t>
            </a:r>
            <a:r>
              <a:rPr lang="en-US" altLang="zh-CN" dirty="0"/>
              <a:t>haplotype</a:t>
            </a:r>
          </a:p>
          <a:p>
            <a:r>
              <a:rPr lang="en-US" altLang="zh-CN" dirty="0"/>
              <a:t>Selection</a:t>
            </a:r>
            <a:r>
              <a:rPr lang="zh-CN" altLang="en-US" dirty="0"/>
              <a:t> </a:t>
            </a:r>
            <a:r>
              <a:rPr lang="en-US" altLang="zh-CN" dirty="0"/>
              <a:t>acting</a:t>
            </a:r>
            <a:r>
              <a:rPr lang="zh-CN" altLang="en-US" dirty="0"/>
              <a:t> </a:t>
            </a:r>
            <a:r>
              <a:rPr lang="en-US" altLang="zh-CN" dirty="0"/>
              <a:t>on</a:t>
            </a:r>
            <a:r>
              <a:rPr lang="zh-CN" altLang="en-US" dirty="0"/>
              <a:t> </a:t>
            </a:r>
            <a:r>
              <a:rPr lang="en-US" altLang="zh-CN" dirty="0"/>
              <a:t>the</a:t>
            </a:r>
            <a:r>
              <a:rPr lang="zh-CN" altLang="en-US" dirty="0"/>
              <a:t> </a:t>
            </a:r>
            <a:r>
              <a:rPr lang="en-US" altLang="zh-CN" dirty="0"/>
              <a:t>individual</a:t>
            </a:r>
            <a:r>
              <a:rPr lang="zh-CN" altLang="en-US" dirty="0"/>
              <a:t> </a:t>
            </a:r>
            <a:r>
              <a:rPr lang="en-US" altLang="zh-CN" dirty="0"/>
              <a:t>level</a:t>
            </a:r>
            <a:endParaRPr lang="en-US" dirty="0"/>
          </a:p>
        </p:txBody>
      </p:sp>
      <p:sp>
        <p:nvSpPr>
          <p:cNvPr id="4" name="日期占位符 3">
            <a:extLst>
              <a:ext uri="{FF2B5EF4-FFF2-40B4-BE49-F238E27FC236}">
                <a16:creationId xmlns:a16="http://schemas.microsoft.com/office/drawing/2014/main" id="{E3E33E7B-F171-5F92-B28F-ED870D7F3877}"/>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63D06510-A024-473C-0BE8-E52C1BA1F582}"/>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8A87E646-FAE5-27BC-DED6-748644BE71C6}"/>
              </a:ext>
            </a:extLst>
          </p:cNvPr>
          <p:cNvSpPr>
            <a:spLocks noGrp="1"/>
          </p:cNvSpPr>
          <p:nvPr>
            <p:ph type="sldNum" sz="quarter" idx="12"/>
          </p:nvPr>
        </p:nvSpPr>
        <p:spPr/>
        <p:txBody>
          <a:bodyPr/>
          <a:lstStyle/>
          <a:p>
            <a:fld id="{9A31E271-03AF-4B41-9610-D3284CBE8C5C}" type="slidenum">
              <a:rPr lang="en-US" smtClean="0"/>
              <a:t>59</a:t>
            </a:fld>
            <a:endParaRPr lang="en-US"/>
          </a:p>
        </p:txBody>
      </p:sp>
      <p:grpSp>
        <p:nvGrpSpPr>
          <p:cNvPr id="14" name="组合 13">
            <a:extLst>
              <a:ext uri="{FF2B5EF4-FFF2-40B4-BE49-F238E27FC236}">
                <a16:creationId xmlns:a16="http://schemas.microsoft.com/office/drawing/2014/main" id="{463E79B0-15B0-5EC2-076E-3B0E1266A5D8}"/>
              </a:ext>
            </a:extLst>
          </p:cNvPr>
          <p:cNvGrpSpPr/>
          <p:nvPr/>
        </p:nvGrpSpPr>
        <p:grpSpPr>
          <a:xfrm>
            <a:off x="1047265" y="4001294"/>
            <a:ext cx="7877175" cy="369344"/>
            <a:chOff x="1038225" y="3991950"/>
            <a:chExt cx="7877175" cy="369344"/>
          </a:xfrm>
        </p:grpSpPr>
        <p:cxnSp>
          <p:nvCxnSpPr>
            <p:cNvPr id="9" name="直线连接符 8">
              <a:extLst>
                <a:ext uri="{FF2B5EF4-FFF2-40B4-BE49-F238E27FC236}">
                  <a16:creationId xmlns:a16="http://schemas.microsoft.com/office/drawing/2014/main" id="{BA9E81BF-BFAE-D96B-B390-A9E183CDC97E}"/>
                </a:ext>
              </a:extLst>
            </p:cNvPr>
            <p:cNvCxnSpPr/>
            <p:nvPr/>
          </p:nvCxnSpPr>
          <p:spPr>
            <a:xfrm>
              <a:off x="1038225" y="4171950"/>
              <a:ext cx="7877175"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椭圆 9">
              <a:extLst>
                <a:ext uri="{FF2B5EF4-FFF2-40B4-BE49-F238E27FC236}">
                  <a16:creationId xmlns:a16="http://schemas.microsoft.com/office/drawing/2014/main" id="{C1FDAA6D-DDEF-C0D7-C611-534C756AD722}"/>
                </a:ext>
              </a:extLst>
            </p:cNvPr>
            <p:cNvSpPr/>
            <p:nvPr/>
          </p:nvSpPr>
          <p:spPr>
            <a:xfrm>
              <a:off x="2314575" y="3991950"/>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10">
              <a:extLst>
                <a:ext uri="{FF2B5EF4-FFF2-40B4-BE49-F238E27FC236}">
                  <a16:creationId xmlns:a16="http://schemas.microsoft.com/office/drawing/2014/main" id="{15FF0E1E-5B1D-A5CA-E13F-E268E39DE188}"/>
                </a:ext>
              </a:extLst>
            </p:cNvPr>
            <p:cNvSpPr/>
            <p:nvPr/>
          </p:nvSpPr>
          <p:spPr>
            <a:xfrm>
              <a:off x="3749925" y="4001294"/>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B65C2B5B-1FB1-034B-E4AE-BFFDC6D4FB1E}"/>
                </a:ext>
              </a:extLst>
            </p:cNvPr>
            <p:cNvSpPr/>
            <p:nvPr/>
          </p:nvSpPr>
          <p:spPr>
            <a:xfrm>
              <a:off x="6654187" y="3991950"/>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6D678BB9-E96B-81FA-16F9-5F60A358FAA4}"/>
                </a:ext>
              </a:extLst>
            </p:cNvPr>
            <p:cNvSpPr/>
            <p:nvPr/>
          </p:nvSpPr>
          <p:spPr>
            <a:xfrm>
              <a:off x="5185275" y="4001294"/>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a:extLst>
              <a:ext uri="{FF2B5EF4-FFF2-40B4-BE49-F238E27FC236}">
                <a16:creationId xmlns:a16="http://schemas.microsoft.com/office/drawing/2014/main" id="{F2476254-4513-9E9B-0591-2BDBFBAA2BF1}"/>
              </a:ext>
            </a:extLst>
          </p:cNvPr>
          <p:cNvGrpSpPr/>
          <p:nvPr/>
        </p:nvGrpSpPr>
        <p:grpSpPr>
          <a:xfrm>
            <a:off x="1047265" y="5710384"/>
            <a:ext cx="7877175" cy="369344"/>
            <a:chOff x="1038225" y="3991950"/>
            <a:chExt cx="7877175" cy="369344"/>
          </a:xfrm>
        </p:grpSpPr>
        <p:cxnSp>
          <p:nvCxnSpPr>
            <p:cNvPr id="16" name="直线连接符 15">
              <a:extLst>
                <a:ext uri="{FF2B5EF4-FFF2-40B4-BE49-F238E27FC236}">
                  <a16:creationId xmlns:a16="http://schemas.microsoft.com/office/drawing/2014/main" id="{1672FAFF-4F99-419B-9957-3753E3B68147}"/>
                </a:ext>
              </a:extLst>
            </p:cNvPr>
            <p:cNvCxnSpPr/>
            <p:nvPr/>
          </p:nvCxnSpPr>
          <p:spPr>
            <a:xfrm>
              <a:off x="1038225" y="4171950"/>
              <a:ext cx="7877175" cy="0"/>
            </a:xfrm>
            <a:prstGeom prst="line">
              <a:avLst/>
            </a:prstGeom>
            <a:ln w="28575"/>
          </p:spPr>
          <p:style>
            <a:lnRef idx="3">
              <a:schemeClr val="dk1"/>
            </a:lnRef>
            <a:fillRef idx="0">
              <a:schemeClr val="dk1"/>
            </a:fillRef>
            <a:effectRef idx="2">
              <a:schemeClr val="dk1"/>
            </a:effectRef>
            <a:fontRef idx="minor">
              <a:schemeClr val="tx1"/>
            </a:fontRef>
          </p:style>
        </p:cxnSp>
        <p:sp>
          <p:nvSpPr>
            <p:cNvPr id="17" name="椭圆 16">
              <a:extLst>
                <a:ext uri="{FF2B5EF4-FFF2-40B4-BE49-F238E27FC236}">
                  <a16:creationId xmlns:a16="http://schemas.microsoft.com/office/drawing/2014/main" id="{7DB384A9-95DD-9639-A2CA-52DE35018B86}"/>
                </a:ext>
              </a:extLst>
            </p:cNvPr>
            <p:cNvSpPr/>
            <p:nvPr/>
          </p:nvSpPr>
          <p:spPr>
            <a:xfrm>
              <a:off x="2314575" y="3991950"/>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8E7D6320-20BE-48C6-D455-D0ABFB4755A8}"/>
                </a:ext>
              </a:extLst>
            </p:cNvPr>
            <p:cNvSpPr/>
            <p:nvPr/>
          </p:nvSpPr>
          <p:spPr>
            <a:xfrm>
              <a:off x="3749925" y="4001294"/>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89451592-04CE-647E-E48A-E1DAF8F97143}"/>
                </a:ext>
              </a:extLst>
            </p:cNvPr>
            <p:cNvSpPr/>
            <p:nvPr/>
          </p:nvSpPr>
          <p:spPr>
            <a:xfrm>
              <a:off x="6654187" y="3991950"/>
              <a:ext cx="360000" cy="360000"/>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A145F8F6-E7E0-1907-0997-CE48A89DCD1E}"/>
                </a:ext>
              </a:extLst>
            </p:cNvPr>
            <p:cNvSpPr/>
            <p:nvPr/>
          </p:nvSpPr>
          <p:spPr>
            <a:xfrm>
              <a:off x="5185275" y="4001294"/>
              <a:ext cx="360000" cy="3600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直线箭头连接符 21">
            <a:extLst>
              <a:ext uri="{FF2B5EF4-FFF2-40B4-BE49-F238E27FC236}">
                <a16:creationId xmlns:a16="http://schemas.microsoft.com/office/drawing/2014/main" id="{A4945AB8-D771-0944-56CD-0FA21831B9E9}"/>
              </a:ext>
            </a:extLst>
          </p:cNvPr>
          <p:cNvCxnSpPr>
            <a:cxnSpLocks/>
            <a:endCxn id="10" idx="1"/>
          </p:cNvCxnSpPr>
          <p:nvPr/>
        </p:nvCxnSpPr>
        <p:spPr>
          <a:xfrm>
            <a:off x="1562100" y="3744212"/>
            <a:ext cx="814236" cy="30980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直线箭头连接符 23">
            <a:extLst>
              <a:ext uri="{FF2B5EF4-FFF2-40B4-BE49-F238E27FC236}">
                <a16:creationId xmlns:a16="http://schemas.microsoft.com/office/drawing/2014/main" id="{5176DEE3-DC55-9FA1-991E-93D5012EAACA}"/>
              </a:ext>
            </a:extLst>
          </p:cNvPr>
          <p:cNvCxnSpPr>
            <a:cxnSpLocks/>
            <a:endCxn id="17" idx="1"/>
          </p:cNvCxnSpPr>
          <p:nvPr/>
        </p:nvCxnSpPr>
        <p:spPr>
          <a:xfrm>
            <a:off x="1621223" y="5521041"/>
            <a:ext cx="755113" cy="24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255FF61F-A2EF-ABA1-A193-114DFC986E5F}"/>
              </a:ext>
            </a:extLst>
          </p:cNvPr>
          <p:cNvSpPr txBox="1"/>
          <p:nvPr/>
        </p:nvSpPr>
        <p:spPr>
          <a:xfrm>
            <a:off x="247651" y="3453461"/>
            <a:ext cx="1314450" cy="369332"/>
          </a:xfrm>
          <a:prstGeom prst="rect">
            <a:avLst/>
          </a:prstGeom>
          <a:noFill/>
        </p:spPr>
        <p:txBody>
          <a:bodyPr wrap="square" rtlCol="0">
            <a:spAutoFit/>
          </a:bodyPr>
          <a:lstStyle/>
          <a:p>
            <a:r>
              <a:rPr lang="en-US" altLang="zh-CN" dirty="0"/>
              <a:t>beneficial</a:t>
            </a:r>
            <a:endParaRPr lang="en-US" dirty="0"/>
          </a:p>
        </p:txBody>
      </p:sp>
      <p:sp>
        <p:nvSpPr>
          <p:cNvPr id="28" name="文本框 27">
            <a:extLst>
              <a:ext uri="{FF2B5EF4-FFF2-40B4-BE49-F238E27FC236}">
                <a16:creationId xmlns:a16="http://schemas.microsoft.com/office/drawing/2014/main" id="{7B666150-1E8E-8DEE-6F3C-CB7B3451EC26}"/>
              </a:ext>
            </a:extLst>
          </p:cNvPr>
          <p:cNvSpPr txBox="1"/>
          <p:nvPr/>
        </p:nvSpPr>
        <p:spPr>
          <a:xfrm>
            <a:off x="390040" y="5265963"/>
            <a:ext cx="1314450" cy="369332"/>
          </a:xfrm>
          <a:prstGeom prst="rect">
            <a:avLst/>
          </a:prstGeom>
          <a:noFill/>
        </p:spPr>
        <p:txBody>
          <a:bodyPr wrap="square" rtlCol="0">
            <a:spAutoFit/>
          </a:bodyPr>
          <a:lstStyle/>
          <a:p>
            <a:r>
              <a:rPr lang="en-US" altLang="zh-CN" dirty="0"/>
              <a:t>Deleterious</a:t>
            </a:r>
            <a:endParaRPr lang="en-US" dirty="0"/>
          </a:p>
        </p:txBody>
      </p:sp>
      <p:cxnSp>
        <p:nvCxnSpPr>
          <p:cNvPr id="8" name="直线箭头连接符 7">
            <a:extLst>
              <a:ext uri="{FF2B5EF4-FFF2-40B4-BE49-F238E27FC236}">
                <a16:creationId xmlns:a16="http://schemas.microsoft.com/office/drawing/2014/main" id="{53E44DE6-8477-0C3F-A885-7B1DFC4CC1E2}"/>
              </a:ext>
            </a:extLst>
          </p:cNvPr>
          <p:cNvCxnSpPr/>
          <p:nvPr/>
        </p:nvCxnSpPr>
        <p:spPr>
          <a:xfrm flipV="1">
            <a:off x="9323109" y="3822793"/>
            <a:ext cx="0" cy="538501"/>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20C2D6E1-FF42-F08B-FC9B-78E5614917BB}"/>
              </a:ext>
            </a:extLst>
          </p:cNvPr>
          <p:cNvCxnSpPr>
            <a:cxnSpLocks/>
          </p:cNvCxnSpPr>
          <p:nvPr/>
        </p:nvCxnSpPr>
        <p:spPr>
          <a:xfrm>
            <a:off x="9324680" y="5681249"/>
            <a:ext cx="0" cy="435378"/>
          </a:xfrm>
          <a:prstGeom prst="straightConnector1">
            <a:avLst/>
          </a:prstGeom>
          <a:ln w="38100">
            <a:solidFill>
              <a:srgbClr val="1140B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94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err="1"/>
              <a:t>Poolseq</a:t>
            </a:r>
            <a:r>
              <a:rPr lang="en-US" dirty="0"/>
              <a:t> data</a:t>
            </a:r>
          </a:p>
        </p:txBody>
      </p:sp>
      <p:sp>
        <p:nvSpPr>
          <p:cNvPr id="108" name="Google Shape;108;p2"/>
          <p:cNvSpPr txBox="1">
            <a:spLocks noGrp="1"/>
          </p:cNvSpPr>
          <p:nvPr>
            <p:ph idx="1"/>
          </p:nvPr>
        </p:nvSpPr>
        <p:spPr>
          <a:xfrm>
            <a:off x="838200" y="1825625"/>
            <a:ext cx="8575766" cy="4351338"/>
          </a:xfrm>
          <a:noFill/>
          <a:ln>
            <a:noFill/>
          </a:ln>
        </p:spPr>
        <p:txBody>
          <a:bodyPr spcFirstLastPara="1" wrap="square" lIns="91425" tIns="45700" rIns="91425" bIns="45700" anchor="ctr" anchorCtr="0">
            <a:normAutofit/>
          </a:bodyPr>
          <a:lstStyle/>
          <a:p>
            <a:pPr lvl="0"/>
            <a:r>
              <a:rPr lang="en-US" dirty="0"/>
              <a:t>Requires depth &gt; 50x for reliable AF</a:t>
            </a:r>
          </a:p>
          <a:p>
            <a:pPr lvl="1"/>
            <a:r>
              <a:rPr lang="en-US" dirty="0"/>
              <a:t>disentangle low-frequency variants from sequencing errors</a:t>
            </a:r>
          </a:p>
          <a:p>
            <a:pPr lvl="0"/>
            <a:r>
              <a:rPr lang="en-US" dirty="0">
                <a:highlight>
                  <a:srgbClr val="FFFF00"/>
                </a:highlight>
              </a:rPr>
              <a:t>Sampling needs to be appropriate according to census size</a:t>
            </a:r>
          </a:p>
          <a:p>
            <a:pPr lvl="0"/>
            <a:r>
              <a:rPr lang="en-US" altLang="zh-CN" dirty="0"/>
              <a:t>Larger</a:t>
            </a:r>
            <a:r>
              <a:rPr lang="zh-CN" altLang="en-US" dirty="0"/>
              <a:t> </a:t>
            </a:r>
            <a:r>
              <a:rPr lang="en-US" altLang="zh-CN" dirty="0"/>
              <a:t>sample</a:t>
            </a:r>
            <a:r>
              <a:rPr lang="zh-CN" altLang="en-US" dirty="0"/>
              <a:t> </a:t>
            </a:r>
            <a:r>
              <a:rPr lang="en-US" altLang="zh-CN" dirty="0"/>
              <a:t>size</a:t>
            </a:r>
            <a:r>
              <a:rPr lang="zh-CN" altLang="en-US" dirty="0"/>
              <a:t> </a:t>
            </a:r>
            <a:r>
              <a:rPr lang="en-US" altLang="zh-CN" dirty="0"/>
              <a:t>is</a:t>
            </a:r>
            <a:r>
              <a:rPr lang="zh-CN" altLang="en-US" dirty="0"/>
              <a:t> </a:t>
            </a:r>
            <a:r>
              <a:rPr lang="en-US" altLang="zh-CN" dirty="0"/>
              <a:t>helpful</a:t>
            </a:r>
            <a:r>
              <a:rPr lang="zh-CN" altLang="en-US" dirty="0"/>
              <a:t> </a:t>
            </a:r>
            <a:r>
              <a:rPr lang="en-US" altLang="zh-CN" dirty="0"/>
              <a:t>in</a:t>
            </a:r>
            <a:r>
              <a:rPr lang="zh-CN" altLang="en-US" dirty="0"/>
              <a:t> </a:t>
            </a:r>
            <a:r>
              <a:rPr lang="en-US" altLang="zh-CN" dirty="0"/>
              <a:t>minimizing</a:t>
            </a:r>
            <a:r>
              <a:rPr lang="zh-CN" altLang="en-US" dirty="0"/>
              <a:t> </a:t>
            </a:r>
            <a:r>
              <a:rPr lang="en-US" altLang="zh-CN" dirty="0"/>
              <a:t>the</a:t>
            </a:r>
            <a:r>
              <a:rPr lang="zh-CN" altLang="en-US" dirty="0"/>
              <a:t> </a:t>
            </a:r>
            <a:r>
              <a:rPr lang="en-US" altLang="zh-CN" dirty="0"/>
              <a:t>sampling</a:t>
            </a:r>
            <a:r>
              <a:rPr lang="zh-CN" altLang="en-US" dirty="0"/>
              <a:t> </a:t>
            </a:r>
            <a:r>
              <a:rPr lang="en-US" altLang="zh-CN" dirty="0"/>
              <a:t>error</a:t>
            </a:r>
            <a:endParaRPr lang="en-US" dirty="0"/>
          </a:p>
          <a:p>
            <a:pPr lvl="0"/>
            <a:endParaRPr lang="en-US" dirty="0"/>
          </a:p>
        </p:txBody>
      </p:sp>
      <p:sp>
        <p:nvSpPr>
          <p:cNvPr id="4" name="页脚占位符 3">
            <a:extLst>
              <a:ext uri="{FF2B5EF4-FFF2-40B4-BE49-F238E27FC236}">
                <a16:creationId xmlns:a16="http://schemas.microsoft.com/office/drawing/2014/main" id="{D901334A-9FA2-47A5-AED5-2F984C35EC6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CF760BD-0E00-BF4E-3E1F-FFEE9C9C6DB4}"/>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a:t>
            </a:fld>
            <a:endParaRPr lang="en-US"/>
          </a:p>
        </p:txBody>
      </p:sp>
      <p:pic>
        <p:nvPicPr>
          <p:cNvPr id="112" name="Google Shape;112;p2" descr="page3image28941840"/>
          <p:cNvPicPr preferRelativeResize="0"/>
          <p:nvPr/>
        </p:nvPicPr>
        <p:blipFill rotWithShape="1">
          <a:blip r:embed="rId4">
            <a:clrChange>
              <a:clrFrom>
                <a:srgbClr val="FFFFFF"/>
              </a:clrFrom>
              <a:clrTo>
                <a:srgbClr val="FFFFFF">
                  <a:alpha val="0"/>
                </a:srgbClr>
              </a:clrTo>
            </a:clrChange>
            <a:alphaModFix/>
          </a:blip>
          <a:srcRect/>
          <a:stretch/>
        </p:blipFill>
        <p:spPr>
          <a:xfrm>
            <a:off x="9659858" y="1654097"/>
            <a:ext cx="2198975" cy="3727875"/>
          </a:xfrm>
          <a:prstGeom prst="rect">
            <a:avLst/>
          </a:prstGeom>
          <a:noFill/>
          <a:ln>
            <a:noFill/>
          </a:ln>
        </p:spPr>
      </p:pic>
      <p:sp>
        <p:nvSpPr>
          <p:cNvPr id="113" name="Google Shape;113;p2"/>
          <p:cNvSpPr txBox="1"/>
          <p:nvPr/>
        </p:nvSpPr>
        <p:spPr>
          <a:xfrm>
            <a:off x="9767660" y="5620020"/>
            <a:ext cx="2199000" cy="461635"/>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altLang="zh-CN" dirty="0">
                <a:latin typeface="Open Sans"/>
                <a:ea typeface="Open Sans"/>
                <a:cs typeface="Open Sans"/>
                <a:sym typeface="Open Sans"/>
              </a:rPr>
              <a:t>(</a:t>
            </a:r>
            <a:r>
              <a:rPr lang="en-US" dirty="0">
                <a:latin typeface="Open Sans"/>
                <a:ea typeface="Open Sans"/>
                <a:cs typeface="Open Sans"/>
                <a:sym typeface="Open Sans"/>
              </a:rPr>
              <a:t>Jonas et al, 2016</a:t>
            </a:r>
            <a:r>
              <a:rPr lang="en-US" altLang="zh-CN" dirty="0">
                <a:latin typeface="Open Sans"/>
                <a:ea typeface="Open Sans"/>
                <a:cs typeface="Open Sans"/>
                <a:sym typeface="Open Sans"/>
              </a:rPr>
              <a:t>)</a:t>
            </a:r>
            <a:endParaRPr dirty="0">
              <a:latin typeface="Open Sans"/>
              <a:ea typeface="Open Sans"/>
              <a:cs typeface="Open Sans"/>
              <a:sym typeface="Open Sans"/>
            </a:endParaRPr>
          </a:p>
        </p:txBody>
      </p:sp>
      <p:sp>
        <p:nvSpPr>
          <p:cNvPr id="3" name="页脚占位符 4">
            <a:extLst>
              <a:ext uri="{FF2B5EF4-FFF2-40B4-BE49-F238E27FC236}">
                <a16:creationId xmlns:a16="http://schemas.microsoft.com/office/drawing/2014/main" id="{0824066B-4DB1-87BB-59B1-C23ACE2DD62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3" name="日期占位符 12">
            <a:extLst>
              <a:ext uri="{FF2B5EF4-FFF2-40B4-BE49-F238E27FC236}">
                <a16:creationId xmlns:a16="http://schemas.microsoft.com/office/drawing/2014/main" id="{7836131F-1F1B-C90C-2AAB-C7B3DC1C5C3B}"/>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445A87-33B1-9A28-F20B-34924E1151AC}"/>
              </a:ext>
            </a:extLst>
          </p:cNvPr>
          <p:cNvSpPr>
            <a:spLocks noGrp="1"/>
          </p:cNvSpPr>
          <p:nvPr>
            <p:ph type="title"/>
          </p:nvPr>
        </p:nvSpPr>
        <p:spPr>
          <a:xfrm>
            <a:off x="838200" y="1008062"/>
            <a:ext cx="10515600" cy="1325563"/>
          </a:xfrm>
        </p:spPr>
        <p:txBody>
          <a:bodyPr/>
          <a:lstStyle/>
          <a:p>
            <a:r>
              <a:rPr lang="en-US" altLang="zh-CN" dirty="0"/>
              <a:t>Estimate</a:t>
            </a:r>
            <a:r>
              <a:rPr lang="zh-CN" altLang="en-US" dirty="0"/>
              <a:t> </a:t>
            </a:r>
            <a:r>
              <a:rPr lang="en-US" altLang="zh-CN" dirty="0"/>
              <a:t>the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of</a:t>
            </a:r>
            <a:r>
              <a:rPr lang="zh-CN" altLang="en-US" dirty="0"/>
              <a:t> </a:t>
            </a:r>
            <a:r>
              <a:rPr lang="en-US" altLang="zh-CN" dirty="0"/>
              <a:t>the</a:t>
            </a:r>
            <a:r>
              <a:rPr lang="zh-CN" altLang="en-US" dirty="0"/>
              <a:t> </a:t>
            </a:r>
            <a:r>
              <a:rPr lang="en-US" altLang="zh-CN" dirty="0"/>
              <a:t>haplotypes</a:t>
            </a:r>
            <a:endParaRPr lang="en-US" dirty="0"/>
          </a:p>
        </p:txBody>
      </p:sp>
      <p:sp>
        <p:nvSpPr>
          <p:cNvPr id="3" name="内容占位符 2">
            <a:extLst>
              <a:ext uri="{FF2B5EF4-FFF2-40B4-BE49-F238E27FC236}">
                <a16:creationId xmlns:a16="http://schemas.microsoft.com/office/drawing/2014/main" id="{8774722C-0461-E22C-5DB6-D240B2E7B063}"/>
              </a:ext>
            </a:extLst>
          </p:cNvPr>
          <p:cNvSpPr>
            <a:spLocks noGrp="1"/>
          </p:cNvSpPr>
          <p:nvPr>
            <p:ph idx="1"/>
          </p:nvPr>
        </p:nvSpPr>
        <p:spPr>
          <a:xfrm>
            <a:off x="838200" y="2740025"/>
            <a:ext cx="10515600" cy="2803525"/>
          </a:xfrm>
        </p:spPr>
        <p:txBody>
          <a:bodyPr/>
          <a:lstStyle/>
          <a:p>
            <a:pPr lvl="0"/>
            <a:r>
              <a:rPr lang="en-US" altLang="zh-CN" dirty="0"/>
              <a:t>Haplotype information: chromosome, starting position, end position, contributing </a:t>
            </a:r>
            <a:r>
              <a:rPr lang="en-US" altLang="zh-CN" dirty="0" err="1"/>
              <a:t>snps</a:t>
            </a:r>
            <a:endParaRPr lang="en-US" altLang="zh-CN" dirty="0"/>
          </a:p>
          <a:p>
            <a:pPr lvl="0"/>
            <a:r>
              <a:rPr lang="en-US" altLang="zh-CN" dirty="0"/>
              <a:t>Get allele trajectories from all SNPs from the haplotype block </a:t>
            </a:r>
          </a:p>
          <a:p>
            <a:pPr lvl="0"/>
            <a:r>
              <a:rPr lang="en-US" altLang="zh-CN" dirty="0"/>
              <a:t>Estimate median AF for each time point</a:t>
            </a:r>
          </a:p>
          <a:p>
            <a:pPr lvl="0"/>
            <a:r>
              <a:rPr lang="en-US" altLang="zh-CN" dirty="0"/>
              <a:t>Estimate</a:t>
            </a:r>
            <a:r>
              <a:rPr lang="zh-CN" altLang="en-US" dirty="0"/>
              <a:t> </a:t>
            </a:r>
            <a:r>
              <a:rPr lang="en-US" altLang="zh-CN" dirty="0"/>
              <a:t>the</a:t>
            </a:r>
            <a:r>
              <a:rPr lang="zh-CN" altLang="en-US" dirty="0"/>
              <a:t> </a:t>
            </a:r>
            <a:r>
              <a:rPr lang="en-US" altLang="zh-CN" dirty="0"/>
              <a:t>selection</a:t>
            </a:r>
            <a:r>
              <a:rPr lang="zh-CN" altLang="en-US" dirty="0"/>
              <a:t> </a:t>
            </a:r>
            <a:r>
              <a:rPr lang="en-US" altLang="zh-CN" dirty="0"/>
              <a:t>coefficient</a:t>
            </a:r>
            <a:r>
              <a:rPr lang="zh-CN" altLang="en-US" dirty="0"/>
              <a:t> </a:t>
            </a:r>
            <a:r>
              <a:rPr lang="en-US" altLang="zh-CN" dirty="0"/>
              <a:t>from</a:t>
            </a:r>
            <a:r>
              <a:rPr lang="zh-CN" altLang="en-US" dirty="0"/>
              <a:t> </a:t>
            </a:r>
            <a:r>
              <a:rPr lang="en-US" altLang="zh-CN" dirty="0"/>
              <a:t>median</a:t>
            </a:r>
            <a:r>
              <a:rPr lang="zh-CN" altLang="en-US" dirty="0"/>
              <a:t> </a:t>
            </a:r>
            <a:r>
              <a:rPr lang="en-US" altLang="zh-CN" dirty="0"/>
              <a:t>AF</a:t>
            </a:r>
            <a:r>
              <a:rPr lang="zh-CN" altLang="en-US" dirty="0"/>
              <a:t> </a:t>
            </a:r>
            <a:r>
              <a:rPr lang="en-US" altLang="zh-CN" dirty="0"/>
              <a:t>change</a:t>
            </a:r>
          </a:p>
        </p:txBody>
      </p:sp>
      <p:sp>
        <p:nvSpPr>
          <p:cNvPr id="4" name="日期占位符 3">
            <a:extLst>
              <a:ext uri="{FF2B5EF4-FFF2-40B4-BE49-F238E27FC236}">
                <a16:creationId xmlns:a16="http://schemas.microsoft.com/office/drawing/2014/main" id="{E9A81EEF-4647-2335-21BD-59417DD64C32}"/>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FBBDF151-0BE0-352D-1097-415886FE2395}"/>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6A321778-4B54-A42F-6649-56B29E4DF157}"/>
              </a:ext>
            </a:extLst>
          </p:cNvPr>
          <p:cNvSpPr>
            <a:spLocks noGrp="1"/>
          </p:cNvSpPr>
          <p:nvPr>
            <p:ph type="sldNum" sz="quarter" idx="12"/>
          </p:nvPr>
        </p:nvSpPr>
        <p:spPr/>
        <p:txBody>
          <a:bodyPr/>
          <a:lstStyle/>
          <a:p>
            <a:fld id="{9A31E271-03AF-4B41-9610-D3284CBE8C5C}" type="slidenum">
              <a:rPr lang="en-US" smtClean="0"/>
              <a:t>60</a:t>
            </a:fld>
            <a:endParaRPr lang="en-US"/>
          </a:p>
        </p:txBody>
      </p:sp>
      <p:sp>
        <p:nvSpPr>
          <p:cNvPr id="7" name="文本框 6">
            <a:extLst>
              <a:ext uri="{FF2B5EF4-FFF2-40B4-BE49-F238E27FC236}">
                <a16:creationId xmlns:a16="http://schemas.microsoft.com/office/drawing/2014/main" id="{16B9E914-651A-C7E9-9731-D1CDD125CB4D}"/>
              </a:ext>
            </a:extLst>
          </p:cNvPr>
          <p:cNvSpPr txBox="1"/>
          <p:nvPr/>
        </p:nvSpPr>
        <p:spPr>
          <a:xfrm>
            <a:off x="4185502" y="3244334"/>
            <a:ext cx="3374796" cy="369332"/>
          </a:xfrm>
          <a:prstGeom prst="rect">
            <a:avLst/>
          </a:prstGeom>
          <a:noFill/>
        </p:spPr>
        <p:txBody>
          <a:bodyPr wrap="square" rtlCol="0">
            <a:spAutoFit/>
          </a:bodyPr>
          <a:lstStyle/>
          <a:p>
            <a:r>
              <a:rPr lang="en-US" altLang="zh-CN" dirty="0">
                <a:solidFill>
                  <a:srgbClr val="C00000"/>
                </a:solidFill>
              </a:rPr>
              <a:t>Don’t</a:t>
            </a:r>
            <a:r>
              <a:rPr lang="zh-CN" altLang="en-US" dirty="0">
                <a:solidFill>
                  <a:srgbClr val="C00000"/>
                </a:solidFill>
              </a:rPr>
              <a:t> </a:t>
            </a:r>
            <a:r>
              <a:rPr lang="en-US" altLang="zh-CN" dirty="0">
                <a:solidFill>
                  <a:srgbClr val="C00000"/>
                </a:solidFill>
              </a:rPr>
              <a:t>forget</a:t>
            </a:r>
            <a:r>
              <a:rPr lang="zh-CN" altLang="en-US" dirty="0">
                <a:solidFill>
                  <a:srgbClr val="C00000"/>
                </a:solidFill>
              </a:rPr>
              <a:t> </a:t>
            </a:r>
            <a:r>
              <a:rPr lang="en-US" altLang="zh-CN" dirty="0">
                <a:solidFill>
                  <a:srgbClr val="C00000"/>
                </a:solidFill>
              </a:rPr>
              <a:t>Polarizing!!!</a:t>
            </a:r>
            <a:endParaRPr lang="en-US" dirty="0">
              <a:solidFill>
                <a:srgbClr val="C00000"/>
              </a:solidFill>
            </a:endParaRPr>
          </a:p>
        </p:txBody>
      </p:sp>
    </p:spTree>
    <p:extLst>
      <p:ext uri="{BB962C8B-B14F-4D97-AF65-F5344CB8AC3E}">
        <p14:creationId xmlns:p14="http://schemas.microsoft.com/office/powerpoint/2010/main" val="3380104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5AE9660-5792-B1C3-AE6C-62611B8E02D5}"/>
              </a:ext>
            </a:extLst>
          </p:cNvPr>
          <p:cNvSpPr>
            <a:spLocks noGrp="1"/>
          </p:cNvSpPr>
          <p:nvPr>
            <p:ph type="title"/>
          </p:nvPr>
        </p:nvSpPr>
        <p:spPr/>
        <p:txBody>
          <a:bodyPr/>
          <a:lstStyle/>
          <a:p>
            <a:r>
              <a:rPr lang="en-US" altLang="zh-CN" dirty="0"/>
              <a:t>Thanks</a:t>
            </a:r>
            <a:r>
              <a:rPr lang="zh-CN" altLang="en-US" dirty="0"/>
              <a:t> </a:t>
            </a:r>
            <a:r>
              <a:rPr lang="en-US" altLang="zh-CN" dirty="0"/>
              <a:t>for</a:t>
            </a:r>
            <a:r>
              <a:rPr lang="zh-CN" altLang="en-US" dirty="0"/>
              <a:t> </a:t>
            </a:r>
            <a:r>
              <a:rPr lang="en-US" altLang="zh-CN" dirty="0"/>
              <a:t>the</a:t>
            </a:r>
            <a:r>
              <a:rPr lang="zh-CN" altLang="en-US" dirty="0"/>
              <a:t> </a:t>
            </a:r>
            <a:r>
              <a:rPr lang="en-US" altLang="zh-CN" dirty="0"/>
              <a:t>attention!!</a:t>
            </a:r>
            <a:endParaRPr lang="en-US" dirty="0"/>
          </a:p>
        </p:txBody>
      </p:sp>
      <p:sp>
        <p:nvSpPr>
          <p:cNvPr id="4" name="日期占位符 3">
            <a:extLst>
              <a:ext uri="{FF2B5EF4-FFF2-40B4-BE49-F238E27FC236}">
                <a16:creationId xmlns:a16="http://schemas.microsoft.com/office/drawing/2014/main" id="{ED945E1D-8AF0-FDAA-013B-880D6B626920}"/>
              </a:ext>
            </a:extLst>
          </p:cNvPr>
          <p:cNvSpPr>
            <a:spLocks noGrp="1"/>
          </p:cNvSpPr>
          <p:nvPr>
            <p:ph type="dt" sz="half" idx="10"/>
          </p:nvPr>
        </p:nvSpPr>
        <p:spPr/>
        <p:txBody>
          <a:bodyPr/>
          <a:lstStyle/>
          <a:p>
            <a:r>
              <a:rPr lang="en-US" altLang="zh-CN"/>
              <a:t>2025/03/10</a:t>
            </a:r>
            <a:endParaRPr lang="en-US" altLang="zh-CN" dirty="0"/>
          </a:p>
        </p:txBody>
      </p:sp>
      <p:sp>
        <p:nvSpPr>
          <p:cNvPr id="5" name="页脚占位符 4">
            <a:extLst>
              <a:ext uri="{FF2B5EF4-FFF2-40B4-BE49-F238E27FC236}">
                <a16:creationId xmlns:a16="http://schemas.microsoft.com/office/drawing/2014/main" id="{3A3BBB02-B638-3A02-C0FE-FB0B6149A373}"/>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6" name="灯片编号占位符 5">
            <a:extLst>
              <a:ext uri="{FF2B5EF4-FFF2-40B4-BE49-F238E27FC236}">
                <a16:creationId xmlns:a16="http://schemas.microsoft.com/office/drawing/2014/main" id="{69E1A9FE-0966-D8B8-1DAA-8EE2401B9EF8}"/>
              </a:ext>
            </a:extLst>
          </p:cNvPr>
          <p:cNvSpPr>
            <a:spLocks noGrp="1"/>
          </p:cNvSpPr>
          <p:nvPr>
            <p:ph type="sldNum" sz="quarter" idx="12"/>
          </p:nvPr>
        </p:nvSpPr>
        <p:spPr/>
        <p:txBody>
          <a:bodyPr/>
          <a:lstStyle/>
          <a:p>
            <a:fld id="{9A31E271-03AF-4B41-9610-D3284CBE8C5C}" type="slidenum">
              <a:rPr lang="en-US" smtClean="0"/>
              <a:t>61</a:t>
            </a:fld>
            <a:endParaRPr lang="en-US"/>
          </a:p>
        </p:txBody>
      </p:sp>
    </p:spTree>
    <p:extLst>
      <p:ext uri="{BB962C8B-B14F-4D97-AF65-F5344CB8AC3E}">
        <p14:creationId xmlns:p14="http://schemas.microsoft.com/office/powerpoint/2010/main" val="3614251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2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Recap</a:t>
            </a:r>
          </a:p>
        </p:txBody>
      </p:sp>
      <p:sp>
        <p:nvSpPr>
          <p:cNvPr id="369" name="Google Shape;369;p23"/>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Don’t forget QC!</a:t>
            </a:r>
          </a:p>
          <a:p>
            <a:pPr lvl="0"/>
            <a:r>
              <a:rPr lang="en-US" dirty="0"/>
              <a:t>We need to account for drift</a:t>
            </a:r>
          </a:p>
          <a:p>
            <a:pPr lvl="0"/>
            <a:r>
              <a:rPr lang="en-US" dirty="0"/>
              <a:t>Selection across replicates: CMH</a:t>
            </a:r>
          </a:p>
          <a:p>
            <a:pPr lvl="0"/>
            <a:r>
              <a:rPr lang="en-US" dirty="0"/>
              <a:t>Selection within replicates: X2</a:t>
            </a:r>
          </a:p>
          <a:p>
            <a:pPr lvl="0"/>
            <a:r>
              <a:rPr lang="en-US" dirty="0"/>
              <a:t>Importance of polarization</a:t>
            </a:r>
          </a:p>
          <a:p>
            <a:pPr lvl="0"/>
            <a:r>
              <a:rPr lang="en-US" dirty="0"/>
              <a:t>AF trajectories of selected SNP are parallel</a:t>
            </a:r>
          </a:p>
          <a:p>
            <a:pPr lvl="0"/>
            <a:endParaRPr lang="en-US" dirty="0"/>
          </a:p>
        </p:txBody>
      </p:sp>
      <p:sp>
        <p:nvSpPr>
          <p:cNvPr id="4" name="页脚占位符 3">
            <a:extLst>
              <a:ext uri="{FF2B5EF4-FFF2-40B4-BE49-F238E27FC236}">
                <a16:creationId xmlns:a16="http://schemas.microsoft.com/office/drawing/2014/main" id="{BBA8D771-BA27-4CC4-1FA9-1F421D53F4B4}"/>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762DBF41-09A9-F971-E344-BD1A10E5127D}"/>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62</a:t>
            </a:fld>
            <a:endParaRPr lang="en-US"/>
          </a:p>
        </p:txBody>
      </p:sp>
      <p:sp>
        <p:nvSpPr>
          <p:cNvPr id="2" name="页脚占位符 4">
            <a:extLst>
              <a:ext uri="{FF2B5EF4-FFF2-40B4-BE49-F238E27FC236}">
                <a16:creationId xmlns:a16="http://schemas.microsoft.com/office/drawing/2014/main" id="{BD25DDA2-E436-6762-4A38-214D059ACF5B}"/>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333F319-684C-6D14-C760-4DCA347F0372}"/>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1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Testing for selection</a:t>
            </a:r>
          </a:p>
        </p:txBody>
      </p:sp>
      <p:sp>
        <p:nvSpPr>
          <p:cNvPr id="224" name="Google Shape;224;p11"/>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t>Goal: detect selected SNPs</a:t>
            </a:r>
          </a:p>
          <a:p>
            <a:pPr lvl="1"/>
            <a:r>
              <a:rPr lang="en-US" dirty="0"/>
              <a:t>selected in all replicates</a:t>
            </a:r>
          </a:p>
          <a:p>
            <a:pPr lvl="1"/>
            <a:r>
              <a:rPr lang="en-US" dirty="0"/>
              <a:t>selected in some replicates</a:t>
            </a:r>
          </a:p>
          <a:p>
            <a:pPr lvl="0"/>
            <a:r>
              <a:rPr lang="en-US" dirty="0"/>
              <a:t>SNP based method</a:t>
            </a:r>
          </a:p>
          <a:p>
            <a:pPr lvl="1"/>
            <a:r>
              <a:rPr lang="en-US" dirty="0"/>
              <a:t>for a selected target we will see hitchhiking in neighboring SNPs</a:t>
            </a:r>
          </a:p>
          <a:p>
            <a:pPr lvl="1"/>
            <a:r>
              <a:rPr lang="en-US" dirty="0"/>
              <a:t>not able to know the particular target.</a:t>
            </a:r>
          </a:p>
          <a:p>
            <a:pPr lvl="0"/>
            <a:r>
              <a:rPr lang="en-US" dirty="0"/>
              <a:t>Challenge: If my SNP changes in frequency, is due to selection drift?</a:t>
            </a:r>
          </a:p>
          <a:p>
            <a:pPr lvl="1"/>
            <a:r>
              <a:rPr lang="en-US" dirty="0"/>
              <a:t>Allele frequency change (AFC) needs to be higher than what we would expect by drift, sampling variation, &amp; poolSeq </a:t>
            </a:r>
          </a:p>
          <a:p>
            <a:pPr lvl="0"/>
            <a:endParaRPr lang="en-US" dirty="0"/>
          </a:p>
        </p:txBody>
      </p:sp>
      <p:sp>
        <p:nvSpPr>
          <p:cNvPr id="4" name="页脚占位符 3">
            <a:extLst>
              <a:ext uri="{FF2B5EF4-FFF2-40B4-BE49-F238E27FC236}">
                <a16:creationId xmlns:a16="http://schemas.microsoft.com/office/drawing/2014/main" id="{3782FA2C-D748-C959-FCC3-1B9D4FA5C7A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38309126-23EB-A00E-9FBB-99FCE34A791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63</a:t>
            </a:fld>
            <a:endParaRPr lang="en-US"/>
          </a:p>
        </p:txBody>
      </p:sp>
      <p:sp>
        <p:nvSpPr>
          <p:cNvPr id="2" name="页脚占位符 4">
            <a:extLst>
              <a:ext uri="{FF2B5EF4-FFF2-40B4-BE49-F238E27FC236}">
                <a16:creationId xmlns:a16="http://schemas.microsoft.com/office/drawing/2014/main" id="{8EFDF036-223D-8A2F-55A2-D19AFE0DBD0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E5390B7E-3DB9-A3C4-B40C-B11B24C3ED3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1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Null hypothesis</a:t>
            </a:r>
          </a:p>
        </p:txBody>
      </p:sp>
      <p:sp>
        <p:nvSpPr>
          <p:cNvPr id="233" name="Google Shape;233;p12"/>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fontScale="85000" lnSpcReduction="10000"/>
          </a:bodyPr>
          <a:lstStyle/>
          <a:p>
            <a:pPr lvl="0"/>
            <a:r>
              <a:rPr lang="en-US" dirty="0"/>
              <a:t>Question:</a:t>
            </a:r>
          </a:p>
          <a:p>
            <a:pPr lvl="0"/>
            <a:r>
              <a:rPr lang="en-US" dirty="0"/>
              <a:t>Different samples have the same probability distribution / come from the same homogeneous population?</a:t>
            </a:r>
          </a:p>
          <a:p>
            <a:pPr lvl="0"/>
            <a:endParaRPr lang="en-US" dirty="0"/>
          </a:p>
          <a:p>
            <a:pPr lvl="0"/>
            <a:r>
              <a:rPr lang="en-US" dirty="0"/>
              <a:t>In our case: (test for each SNP)</a:t>
            </a:r>
          </a:p>
          <a:p>
            <a:pPr lvl="0"/>
            <a:r>
              <a:rPr lang="en-US" dirty="0"/>
              <a:t>Consider a bi-allelic SNP measured in one (or several) replicate population(s).</a:t>
            </a:r>
          </a:p>
          <a:p>
            <a:pPr lvl="0"/>
            <a:r>
              <a:rPr lang="en-US" dirty="0"/>
              <a:t>For one replicate k: 2 samples (base and evolved populations), 1 trait (allele frequency).</a:t>
            </a:r>
          </a:p>
          <a:p>
            <a:pPr lvl="0"/>
            <a:r>
              <a:rPr lang="en-US" dirty="0"/>
              <a:t>For K replicates: 2 samples (base and evolved populations), 1 trait (allele frequency), and stratified data: i.e. K contingency tables.</a:t>
            </a:r>
          </a:p>
          <a:p>
            <a:pPr lvl="0"/>
            <a:r>
              <a:rPr lang="en-US" dirty="0"/>
              <a:t>Do ancestral vs evolve have the same AF? Is out “AFC significant?” </a:t>
            </a:r>
          </a:p>
        </p:txBody>
      </p:sp>
      <p:sp>
        <p:nvSpPr>
          <p:cNvPr id="4" name="页脚占位符 3">
            <a:extLst>
              <a:ext uri="{FF2B5EF4-FFF2-40B4-BE49-F238E27FC236}">
                <a16:creationId xmlns:a16="http://schemas.microsoft.com/office/drawing/2014/main" id="{AFD553DB-B8CF-3B05-36CE-8952B80AB297}"/>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176BE298-A9AF-590D-F40D-139A90AF4E23}"/>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64</a:t>
            </a:fld>
            <a:endParaRPr lang="en-US"/>
          </a:p>
        </p:txBody>
      </p:sp>
      <p:sp>
        <p:nvSpPr>
          <p:cNvPr id="2" name="页脚占位符 4">
            <a:extLst>
              <a:ext uri="{FF2B5EF4-FFF2-40B4-BE49-F238E27FC236}">
                <a16:creationId xmlns:a16="http://schemas.microsoft.com/office/drawing/2014/main" id="{BD68CBE6-2761-E1FB-1CBF-90642C6C47E4}"/>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84FA1E53-B2B9-3E87-0B91-8B18C84670FE}"/>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sp>
        <p:nvSpPr>
          <p:cNvPr id="182" name="Google Shape;182;g19a8a0a9480_0_64"/>
          <p:cNvSpPr txBox="1">
            <a:spLocks noGrp="1"/>
          </p:cNvSpPr>
          <p:nvPr>
            <p:ph type="title"/>
          </p:nvPr>
        </p:nvSpPr>
        <p:spPr>
          <a:xfrm>
            <a:off x="999640" y="242980"/>
            <a:ext cx="10515600" cy="1325563"/>
          </a:xfrm>
        </p:spPr>
        <p:txBody>
          <a:bodyPr spcFirstLastPara="1" wrap="square" lIns="91425" tIns="45700" rIns="91425" bIns="45700" anchor="ctr" anchorCtr="0">
            <a:normAutofit/>
          </a:bodyPr>
          <a:lstStyle/>
          <a:p>
            <a:pPr lvl="0"/>
            <a:r>
              <a:rPr lang="en-US"/>
              <a:t>Data and code</a:t>
            </a:r>
          </a:p>
        </p:txBody>
      </p:sp>
      <p:sp>
        <p:nvSpPr>
          <p:cNvPr id="183" name="Google Shape;183;g19a8a0a9480_0_64"/>
          <p:cNvSpPr txBox="1">
            <a:spLocks noGrp="1"/>
          </p:cNvSpPr>
          <p:nvPr>
            <p:ph idx="1"/>
          </p:nvPr>
        </p:nvSpPr>
        <p:spPr>
          <a:xfrm>
            <a:off x="838200" y="1825625"/>
            <a:ext cx="10515600" cy="4351338"/>
          </a:xfrm>
        </p:spPr>
        <p:txBody>
          <a:bodyPr spcFirstLastPara="1" wrap="square" lIns="91425" tIns="45700" rIns="91425" bIns="45700" anchor="t" anchorCtr="0">
            <a:normAutofit lnSpcReduction="10000"/>
          </a:bodyPr>
          <a:lstStyle/>
          <a:p>
            <a:pPr lvl="0"/>
            <a:r>
              <a:rPr lang="en-US" dirty="0"/>
              <a:t>Available functions</a:t>
            </a:r>
          </a:p>
          <a:p>
            <a:pPr lvl="1"/>
            <a:r>
              <a:rPr lang="en-US" dirty="0" err="1"/>
              <a:t>EE.freq.traj.R</a:t>
            </a:r>
            <a:r>
              <a:rPr lang="en-US" dirty="0"/>
              <a:t> → plot allele frequency trajectories of one haplotype block</a:t>
            </a:r>
          </a:p>
          <a:p>
            <a:pPr lvl="1"/>
            <a:r>
              <a:rPr lang="en-US" dirty="0" err="1"/>
              <a:t>EEC.manhattan.plot.R</a:t>
            </a:r>
            <a:r>
              <a:rPr lang="en-US" dirty="0"/>
              <a:t> → plots -log(</a:t>
            </a:r>
            <a:r>
              <a:rPr lang="en-US" dirty="0" err="1"/>
              <a:t>pval</a:t>
            </a:r>
            <a:r>
              <a:rPr lang="en-US" dirty="0"/>
              <a:t>) across genome</a:t>
            </a:r>
          </a:p>
          <a:p>
            <a:pPr lvl="1"/>
            <a:r>
              <a:rPr lang="en-US" dirty="0" err="1"/>
              <a:t>Dumm</a:t>
            </a:r>
            <a:r>
              <a:rPr lang="en-US" dirty="0"/>
              <a:t>-data-</a:t>
            </a:r>
            <a:r>
              <a:rPr lang="en-US" dirty="0" err="1"/>
              <a:t>EEC.manhattan.plot.R</a:t>
            </a:r>
            <a:r>
              <a:rPr lang="en-US" dirty="0"/>
              <a:t> → example how to use </a:t>
            </a:r>
            <a:r>
              <a:rPr lang="en-US" dirty="0" err="1"/>
              <a:t>EEC.manhattan.plot.R</a:t>
            </a:r>
            <a:endParaRPr lang="en-US" dirty="0"/>
          </a:p>
          <a:p>
            <a:pPr lvl="0"/>
            <a:r>
              <a:rPr lang="en-US" dirty="0"/>
              <a:t>Main code</a:t>
            </a:r>
          </a:p>
          <a:p>
            <a:pPr lvl="1"/>
            <a:r>
              <a:rPr lang="en-US" dirty="0"/>
              <a:t>Takes sync file and bunch of parameters</a:t>
            </a:r>
          </a:p>
          <a:p>
            <a:pPr lvl="1"/>
            <a:r>
              <a:rPr lang="en-US" dirty="0"/>
              <a:t>Formats time series data</a:t>
            </a:r>
          </a:p>
          <a:p>
            <a:pPr lvl="1"/>
            <a:r>
              <a:rPr lang="en-US" dirty="0"/>
              <a:t>performs reconstruction of haplotypes</a:t>
            </a:r>
          </a:p>
          <a:p>
            <a:pPr lvl="1"/>
            <a:r>
              <a:rPr lang="en-US" dirty="0"/>
              <a:t>saves your results are RDS </a:t>
            </a:r>
          </a:p>
          <a:p>
            <a:pPr lvl="1"/>
            <a:r>
              <a:rPr lang="en-US" dirty="0"/>
              <a:t>Returns a data frame with the marker SNPs for each haplotype</a:t>
            </a:r>
          </a:p>
        </p:txBody>
      </p:sp>
      <p:sp>
        <p:nvSpPr>
          <p:cNvPr id="4" name="页脚占位符 3">
            <a:extLst>
              <a:ext uri="{FF2B5EF4-FFF2-40B4-BE49-F238E27FC236}">
                <a16:creationId xmlns:a16="http://schemas.microsoft.com/office/drawing/2014/main" id="{B404C8F3-1863-D2A2-9D6F-C78F2B018A3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0605707-E7ED-1BA2-6A4A-211C6B210EE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65</a:t>
            </a:fld>
            <a:endParaRPr lang="en-US"/>
          </a:p>
        </p:txBody>
      </p:sp>
      <p:sp>
        <p:nvSpPr>
          <p:cNvPr id="8" name="日期占位符 7">
            <a:extLst>
              <a:ext uri="{FF2B5EF4-FFF2-40B4-BE49-F238E27FC236}">
                <a16:creationId xmlns:a16="http://schemas.microsoft.com/office/drawing/2014/main" id="{E1F066C1-A1E7-2A12-699C-73B38103A128}"/>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14"/>
          <p:cNvSpPr txBox="1">
            <a:spLocks noGrp="1"/>
          </p:cNvSpPr>
          <p:nvPr>
            <p:ph type="title"/>
          </p:nvPr>
        </p:nvSpPr>
        <p:spPr>
          <a:xfrm>
            <a:off x="839788" y="365125"/>
            <a:ext cx="10515600" cy="1325563"/>
          </a:xfrm>
          <a:noFill/>
          <a:ln>
            <a:noFill/>
          </a:ln>
        </p:spPr>
        <p:txBody>
          <a:bodyPr spcFirstLastPara="1" wrap="square" lIns="91425" tIns="45700" rIns="91425" bIns="45700" anchor="ctr" anchorCtr="0">
            <a:normAutofit/>
          </a:bodyPr>
          <a:lstStyle/>
          <a:p>
            <a:pPr lvl="0"/>
            <a:r>
              <a:rPr lang="en-US"/>
              <a:t>Significant allele frequency change</a:t>
            </a:r>
          </a:p>
        </p:txBody>
      </p:sp>
      <p:sp>
        <p:nvSpPr>
          <p:cNvPr id="251" name="Google Shape;251;p14"/>
          <p:cNvSpPr txBox="1">
            <a:spLocks noGrp="1"/>
          </p:cNvSpPr>
          <p:nvPr>
            <p:ph type="body" idx="1"/>
          </p:nvPr>
        </p:nvSpPr>
        <p:spPr>
          <a:xfrm>
            <a:off x="839788" y="1681163"/>
            <a:ext cx="5157787" cy="823912"/>
          </a:xfrm>
          <a:noFill/>
          <a:ln>
            <a:noFill/>
          </a:ln>
        </p:spPr>
        <p:txBody>
          <a:bodyPr spcFirstLastPara="1" wrap="square" lIns="91425" tIns="45700" rIns="91425" bIns="45700" anchor="ctr" anchorCtr="0">
            <a:noAutofit/>
          </a:bodyPr>
          <a:lstStyle/>
          <a:p>
            <a:pPr lvl="0"/>
            <a:r>
              <a:rPr lang="en-US"/>
              <a:t>ACROSS REPLICATE</a:t>
            </a:r>
          </a:p>
          <a:p>
            <a:pPr lvl="0"/>
            <a:r>
              <a:rPr lang="en-US"/>
              <a:t>SNPs consistent AFC across replicates</a:t>
            </a:r>
          </a:p>
        </p:txBody>
      </p:sp>
      <p:sp>
        <p:nvSpPr>
          <p:cNvPr id="252" name="Google Shape;252;p14"/>
          <p:cNvSpPr txBox="1">
            <a:spLocks noGrp="1"/>
          </p:cNvSpPr>
          <p:nvPr>
            <p:ph sz="half" idx="2"/>
          </p:nvPr>
        </p:nvSpPr>
        <p:spPr>
          <a:xfrm>
            <a:off x="839788" y="2505075"/>
            <a:ext cx="5157787" cy="3684588"/>
          </a:xfrm>
          <a:noFill/>
          <a:ln>
            <a:noFill/>
          </a:ln>
        </p:spPr>
        <p:txBody>
          <a:bodyPr spcFirstLastPara="1" wrap="square" lIns="91425" tIns="45700" rIns="91425" bIns="45700" anchor="t" anchorCtr="0">
            <a:normAutofit fontScale="92500" lnSpcReduction="10000"/>
          </a:bodyPr>
          <a:lstStyle/>
          <a:p>
            <a:pPr lvl="0"/>
            <a:r>
              <a:rPr lang="en-US" dirty="0"/>
              <a:t>Adapted CMH(ACER)</a:t>
            </a:r>
          </a:p>
          <a:p>
            <a:pPr lvl="0"/>
            <a:r>
              <a:rPr lang="en-US" dirty="0"/>
              <a:t>CMH</a:t>
            </a:r>
          </a:p>
          <a:p>
            <a:pPr lvl="0"/>
            <a:r>
              <a:rPr lang="en-US" dirty="0"/>
              <a:t>GLM</a:t>
            </a:r>
          </a:p>
          <a:p>
            <a:pPr lvl="0"/>
            <a:r>
              <a:rPr lang="en-US" dirty="0"/>
              <a:t>LM</a:t>
            </a:r>
          </a:p>
          <a:p>
            <a:pPr lvl="0"/>
            <a:r>
              <a:rPr lang="en-US" dirty="0"/>
              <a:t>BBGP</a:t>
            </a:r>
          </a:p>
          <a:p>
            <a:pPr lvl="0"/>
            <a:r>
              <a:rPr lang="en-US" dirty="0"/>
              <a:t>FIT2</a:t>
            </a:r>
          </a:p>
          <a:p>
            <a:pPr lvl="0"/>
            <a:r>
              <a:rPr lang="en-US" dirty="0"/>
              <a:t>LLS</a:t>
            </a:r>
          </a:p>
          <a:p>
            <a:pPr lvl="0"/>
            <a:r>
              <a:rPr lang="en-US" dirty="0"/>
              <a:t>LRT-1</a:t>
            </a:r>
          </a:p>
        </p:txBody>
      </p:sp>
      <p:sp>
        <p:nvSpPr>
          <p:cNvPr id="253" name="Google Shape;253;p14"/>
          <p:cNvSpPr txBox="1">
            <a:spLocks noGrp="1"/>
          </p:cNvSpPr>
          <p:nvPr>
            <p:ph type="body" sz="quarter" idx="3"/>
          </p:nvPr>
        </p:nvSpPr>
        <p:spPr>
          <a:xfrm>
            <a:off x="6172200" y="1681163"/>
            <a:ext cx="5183188" cy="823912"/>
          </a:xfrm>
          <a:noFill/>
          <a:ln>
            <a:noFill/>
          </a:ln>
        </p:spPr>
        <p:txBody>
          <a:bodyPr spcFirstLastPara="1" wrap="square" lIns="91425" tIns="45700" rIns="91425" bIns="45700" anchor="ctr" anchorCtr="0">
            <a:noAutofit/>
          </a:bodyPr>
          <a:lstStyle/>
          <a:p>
            <a:pPr lvl="0"/>
            <a:r>
              <a:rPr lang="en-US"/>
              <a:t>WITHIN REPLICATE</a:t>
            </a:r>
          </a:p>
          <a:p>
            <a:pPr lvl="0"/>
            <a:r>
              <a:rPr lang="en-US"/>
              <a:t>SNPs that have significantly different AF between evolved and ancestral population </a:t>
            </a:r>
          </a:p>
        </p:txBody>
      </p:sp>
      <p:sp>
        <p:nvSpPr>
          <p:cNvPr id="254" name="Google Shape;254;p14"/>
          <p:cNvSpPr txBox="1">
            <a:spLocks noGrp="1"/>
          </p:cNvSpPr>
          <p:nvPr>
            <p:ph sz="quarter" idx="4"/>
          </p:nvPr>
        </p:nvSpPr>
        <p:spPr>
          <a:xfrm>
            <a:off x="6172200" y="2505075"/>
            <a:ext cx="5183188" cy="3684588"/>
          </a:xfrm>
          <a:noFill/>
          <a:ln>
            <a:noFill/>
          </a:ln>
        </p:spPr>
        <p:txBody>
          <a:bodyPr spcFirstLastPara="1" wrap="square" lIns="91425" tIns="45700" rIns="91425" bIns="45700" anchor="t" anchorCtr="0">
            <a:normAutofit fontScale="92500" lnSpcReduction="10000"/>
          </a:bodyPr>
          <a:lstStyle/>
          <a:p>
            <a:pPr lvl="0"/>
            <a:r>
              <a:rPr lang="en-US" dirty="0"/>
              <a:t>adapted-𝛘2</a:t>
            </a:r>
          </a:p>
          <a:p>
            <a:pPr lvl="0"/>
            <a:r>
              <a:rPr lang="en-US" dirty="0"/>
              <a:t>𝛘2</a:t>
            </a:r>
          </a:p>
          <a:p>
            <a:pPr lvl="0"/>
            <a:r>
              <a:rPr lang="en-US" dirty="0"/>
              <a:t>LRT-2</a:t>
            </a:r>
          </a:p>
          <a:p>
            <a:pPr lvl="0"/>
            <a:r>
              <a:rPr lang="en-US" dirty="0"/>
              <a:t>FIT2</a:t>
            </a:r>
          </a:p>
          <a:p>
            <a:pPr lvl="0"/>
            <a:r>
              <a:rPr lang="en-US" dirty="0" err="1"/>
              <a:t>slattice</a:t>
            </a:r>
            <a:endParaRPr lang="en-US" dirty="0"/>
          </a:p>
          <a:p>
            <a:pPr lvl="0"/>
            <a:r>
              <a:rPr lang="en-US" dirty="0"/>
              <a:t>WFABC</a:t>
            </a:r>
          </a:p>
        </p:txBody>
      </p:sp>
      <p:sp>
        <p:nvSpPr>
          <p:cNvPr id="5" name="灯片编号占位符 4">
            <a:extLst>
              <a:ext uri="{FF2B5EF4-FFF2-40B4-BE49-F238E27FC236}">
                <a16:creationId xmlns:a16="http://schemas.microsoft.com/office/drawing/2014/main" id="{69DC9DFF-3B12-C53C-97DC-24EFFC65F1A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66</a:t>
            </a:fld>
            <a:endParaRPr lang="en-US"/>
          </a:p>
        </p:txBody>
      </p:sp>
      <p:sp>
        <p:nvSpPr>
          <p:cNvPr id="3" name="TextBox 2">
            <a:extLst>
              <a:ext uri="{FF2B5EF4-FFF2-40B4-BE49-F238E27FC236}">
                <a16:creationId xmlns:a16="http://schemas.microsoft.com/office/drawing/2014/main" id="{B114BC9E-9B8F-C743-5F60-9E9C21032EC3}"/>
              </a:ext>
            </a:extLst>
          </p:cNvPr>
          <p:cNvSpPr txBox="1"/>
          <p:nvPr/>
        </p:nvSpPr>
        <p:spPr>
          <a:xfrm>
            <a:off x="231602" y="5798145"/>
            <a:ext cx="9750598" cy="923330"/>
          </a:xfrm>
          <a:prstGeom prst="rect">
            <a:avLst/>
          </a:prstGeom>
          <a:solidFill>
            <a:srgbClr val="FFFAF8"/>
          </a:solidFill>
          <a:ln>
            <a:solidFill>
              <a:schemeClr val="accent1"/>
            </a:solidFill>
          </a:ln>
        </p:spPr>
        <p:txBody>
          <a:bodyPr wrap="square">
            <a:spAutoFit/>
          </a:bodyPr>
          <a:lstStyle/>
          <a:p>
            <a:r>
              <a:rPr lang="en-GB" b="0" i="0" u="none" strike="noStrike" dirty="0">
                <a:solidFill>
                  <a:srgbClr val="333333"/>
                </a:solidFill>
                <a:effectLst/>
                <a:latin typeface="-apple-system"/>
              </a:rPr>
              <a:t>Vlachos, C., </a:t>
            </a:r>
            <a:r>
              <a:rPr lang="en-GB" b="0" i="0" u="none" strike="noStrike" dirty="0" err="1">
                <a:solidFill>
                  <a:srgbClr val="333333"/>
                </a:solidFill>
                <a:effectLst/>
                <a:latin typeface="-apple-system"/>
              </a:rPr>
              <a:t>Burny</a:t>
            </a:r>
            <a:r>
              <a:rPr lang="en-GB" b="0" i="0" u="none" strike="noStrike" dirty="0">
                <a:solidFill>
                  <a:srgbClr val="333333"/>
                </a:solidFill>
                <a:effectLst/>
                <a:latin typeface="-apple-system"/>
              </a:rPr>
              <a:t>, C., </a:t>
            </a:r>
            <a:r>
              <a:rPr lang="en-GB" b="0" i="0" u="none" strike="noStrike" dirty="0" err="1">
                <a:solidFill>
                  <a:srgbClr val="333333"/>
                </a:solidFill>
                <a:effectLst/>
                <a:latin typeface="-apple-system"/>
              </a:rPr>
              <a:t>Pelizzola</a:t>
            </a:r>
            <a:r>
              <a:rPr lang="en-GB" b="0" i="0" u="none" strike="noStrike" dirty="0">
                <a:solidFill>
                  <a:srgbClr val="333333"/>
                </a:solidFill>
                <a:effectLst/>
                <a:latin typeface="-apple-system"/>
              </a:rPr>
              <a:t>, M. </a:t>
            </a:r>
            <a:r>
              <a:rPr lang="en-GB" b="0" i="1" u="none" strike="noStrike" dirty="0">
                <a:solidFill>
                  <a:srgbClr val="333333"/>
                </a:solidFill>
                <a:effectLst/>
                <a:latin typeface="-apple-system"/>
              </a:rPr>
              <a:t>et al.</a:t>
            </a:r>
            <a:r>
              <a:rPr lang="en-GB" b="0" i="0" u="none" strike="noStrike" dirty="0">
                <a:solidFill>
                  <a:srgbClr val="333333"/>
                </a:solidFill>
                <a:effectLst/>
                <a:latin typeface="-apple-system"/>
              </a:rPr>
              <a:t> Benchmarking software tools for detecting and quantifying selection in evolve and resequencing studies. </a:t>
            </a:r>
            <a:r>
              <a:rPr lang="en-GB" b="0" i="1" u="none" strike="noStrike" dirty="0">
                <a:solidFill>
                  <a:srgbClr val="333333"/>
                </a:solidFill>
                <a:effectLst/>
                <a:latin typeface="-apple-system"/>
              </a:rPr>
              <a:t>Genome </a:t>
            </a:r>
            <a:r>
              <a:rPr lang="en-GB" b="0" i="1" u="none" strike="noStrike" dirty="0" err="1">
                <a:solidFill>
                  <a:srgbClr val="333333"/>
                </a:solidFill>
                <a:effectLst/>
                <a:latin typeface="-apple-system"/>
              </a:rPr>
              <a:t>Biol</a:t>
            </a:r>
            <a:r>
              <a:rPr lang="en-GB" b="0" i="0" u="none" strike="noStrike" dirty="0">
                <a:solidFill>
                  <a:srgbClr val="333333"/>
                </a:solidFill>
                <a:effectLst/>
                <a:latin typeface="-apple-system"/>
              </a:rPr>
              <a:t> </a:t>
            </a:r>
            <a:r>
              <a:rPr lang="en-GB" b="1" i="0" u="none" strike="noStrike" dirty="0">
                <a:solidFill>
                  <a:srgbClr val="333333"/>
                </a:solidFill>
                <a:effectLst/>
                <a:latin typeface="-apple-system"/>
              </a:rPr>
              <a:t>20</a:t>
            </a:r>
            <a:r>
              <a:rPr lang="en-GB" b="0" i="0" u="none" strike="noStrike" dirty="0">
                <a:solidFill>
                  <a:srgbClr val="333333"/>
                </a:solidFill>
                <a:effectLst/>
                <a:latin typeface="-apple-system"/>
              </a:rPr>
              <a:t>, 169 (2019). https://</a:t>
            </a:r>
            <a:r>
              <a:rPr lang="en-GB" b="0" i="0" u="none" strike="noStrike" dirty="0" err="1">
                <a:solidFill>
                  <a:srgbClr val="333333"/>
                </a:solidFill>
                <a:effectLst/>
                <a:latin typeface="-apple-system"/>
              </a:rPr>
              <a:t>doi.org</a:t>
            </a:r>
            <a:r>
              <a:rPr lang="en-GB" b="0" i="0" u="none" strike="noStrike" dirty="0">
                <a:solidFill>
                  <a:srgbClr val="333333"/>
                </a:solidFill>
                <a:effectLst/>
                <a:latin typeface="-apple-system"/>
              </a:rPr>
              <a:t>/10.1186/s13059-019-1770-8</a:t>
            </a:r>
            <a:endParaRPr lang="en-GB" dirty="0"/>
          </a:p>
        </p:txBody>
      </p:sp>
      <p:sp>
        <p:nvSpPr>
          <p:cNvPr id="2" name="页脚占位符 4">
            <a:extLst>
              <a:ext uri="{FF2B5EF4-FFF2-40B4-BE49-F238E27FC236}">
                <a16:creationId xmlns:a16="http://schemas.microsoft.com/office/drawing/2014/main" id="{856A99CE-3166-2ABC-C9C1-34414D9582C5}"/>
              </a:ext>
            </a:extLst>
          </p:cNvPr>
          <p:cNvSpPr txBox="1">
            <a:spLocks/>
          </p:cNvSpPr>
          <p:nvPr/>
        </p:nvSpPr>
        <p:spPr>
          <a:xfrm>
            <a:off x="4038600" y="6356350"/>
            <a:ext cx="4114800" cy="3651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1" name="页脚占位符 10">
            <a:extLst>
              <a:ext uri="{FF2B5EF4-FFF2-40B4-BE49-F238E27FC236}">
                <a16:creationId xmlns:a16="http://schemas.microsoft.com/office/drawing/2014/main" id="{49006D26-285D-DEA7-D8BD-163119E7D3C9}"/>
              </a:ext>
            </a:extLst>
          </p:cNvPr>
          <p:cNvSpPr>
            <a:spLocks noGrp="1"/>
          </p:cNvSpPr>
          <p:nvPr>
            <p:ph type="ftr" sz="quarter" idx="11"/>
          </p:nvPr>
        </p:nvSpPr>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2" name="日期占位符 11">
            <a:extLst>
              <a:ext uri="{FF2B5EF4-FFF2-40B4-BE49-F238E27FC236}">
                <a16:creationId xmlns:a16="http://schemas.microsoft.com/office/drawing/2014/main" id="{236EB39C-E1E3-CB4F-CA9C-6B31F7E61059}"/>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Hands on: CMH &amp; X2</a:t>
            </a:r>
          </a:p>
        </p:txBody>
      </p:sp>
      <p:sp>
        <p:nvSpPr>
          <p:cNvPr id="312" name="Google Shape;312;p18"/>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With intermediate points: 4.2 &amp; 5.2</a:t>
            </a:r>
          </a:p>
        </p:txBody>
      </p:sp>
      <p:sp>
        <p:nvSpPr>
          <p:cNvPr id="4" name="页脚占位符 3">
            <a:extLst>
              <a:ext uri="{FF2B5EF4-FFF2-40B4-BE49-F238E27FC236}">
                <a16:creationId xmlns:a16="http://schemas.microsoft.com/office/drawing/2014/main" id="{E538B2C5-6F12-7243-26D5-635792EFBD9A}"/>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CEA946B-A58F-01C8-9C47-489BC035BF8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67</a:t>
            </a:fld>
            <a:endParaRPr lang="en-US"/>
          </a:p>
        </p:txBody>
      </p:sp>
      <p:sp>
        <p:nvSpPr>
          <p:cNvPr id="2" name="页脚占位符 4">
            <a:extLst>
              <a:ext uri="{FF2B5EF4-FFF2-40B4-BE49-F238E27FC236}">
                <a16:creationId xmlns:a16="http://schemas.microsoft.com/office/drawing/2014/main" id="{1CEB2C0A-4767-9015-1EF9-AA70BF325B9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D01F2601-3025-B76D-071D-85E7081A0370}"/>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Google Shape;329;p21"/>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Estimate the selection coefficient</a:t>
            </a:r>
          </a:p>
        </p:txBody>
      </p:sp>
      <p:sp>
        <p:nvSpPr>
          <p:cNvPr id="8" name="内容占位符 7">
            <a:extLst>
              <a:ext uri="{FF2B5EF4-FFF2-40B4-BE49-F238E27FC236}">
                <a16:creationId xmlns:a16="http://schemas.microsoft.com/office/drawing/2014/main" id="{D5FFED4B-79FD-2F13-A786-62ED60BA5338}"/>
              </a:ext>
            </a:extLst>
          </p:cNvPr>
          <p:cNvSpPr>
            <a:spLocks noGrp="1"/>
          </p:cNvSpPr>
          <p:nvPr>
            <p:ph idx="1"/>
          </p:nvPr>
        </p:nvSpPr>
        <p:spPr/>
        <p:txBody>
          <a:bodyPr/>
          <a:lstStyle/>
          <a:p>
            <a:endParaRPr lang="en-US"/>
          </a:p>
        </p:txBody>
      </p:sp>
      <p:sp>
        <p:nvSpPr>
          <p:cNvPr id="4" name="页脚占位符 3">
            <a:extLst>
              <a:ext uri="{FF2B5EF4-FFF2-40B4-BE49-F238E27FC236}">
                <a16:creationId xmlns:a16="http://schemas.microsoft.com/office/drawing/2014/main" id="{B48E138E-80B3-90F4-6C6D-78855153388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02BDAB24-E8AB-CF8B-8D7A-48A71CB97D2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68</a:t>
            </a:fld>
            <a:endParaRPr lang="en-US"/>
          </a:p>
        </p:txBody>
      </p:sp>
      <p:pic>
        <p:nvPicPr>
          <p:cNvPr id="333" name="Google Shape;333;p21"/>
          <p:cNvPicPr preferRelativeResize="0"/>
          <p:nvPr/>
        </p:nvPicPr>
        <p:blipFill>
          <a:blip r:embed="rId3">
            <a:clrChange>
              <a:clrFrom>
                <a:srgbClr val="FFFFFF"/>
              </a:clrFrom>
              <a:clrTo>
                <a:srgbClr val="FFFFFF">
                  <a:alpha val="0"/>
                </a:srgbClr>
              </a:clrTo>
            </a:clrChange>
            <a:alphaModFix/>
          </a:blip>
          <a:stretch>
            <a:fillRect/>
          </a:stretch>
        </p:blipFill>
        <p:spPr>
          <a:xfrm>
            <a:off x="7183825" y="1819388"/>
            <a:ext cx="3983400" cy="3927575"/>
          </a:xfrm>
          <a:prstGeom prst="rect">
            <a:avLst/>
          </a:prstGeom>
          <a:noFill/>
          <a:ln>
            <a:noFill/>
          </a:ln>
        </p:spPr>
      </p:pic>
      <p:pic>
        <p:nvPicPr>
          <p:cNvPr id="334" name="Google Shape;334;p21"/>
          <p:cNvPicPr preferRelativeResize="0"/>
          <p:nvPr/>
        </p:nvPicPr>
        <p:blipFill>
          <a:blip r:embed="rId4">
            <a:alphaModFix/>
          </a:blip>
          <a:stretch>
            <a:fillRect/>
          </a:stretch>
        </p:blipFill>
        <p:spPr>
          <a:xfrm>
            <a:off x="888225" y="2150538"/>
            <a:ext cx="5858831" cy="3265250"/>
          </a:xfrm>
          <a:prstGeom prst="rect">
            <a:avLst/>
          </a:prstGeom>
          <a:noFill/>
          <a:ln>
            <a:noFill/>
          </a:ln>
        </p:spPr>
      </p:pic>
      <p:sp>
        <p:nvSpPr>
          <p:cNvPr id="2" name="页脚占位符 4">
            <a:extLst>
              <a:ext uri="{FF2B5EF4-FFF2-40B4-BE49-F238E27FC236}">
                <a16:creationId xmlns:a16="http://schemas.microsoft.com/office/drawing/2014/main" id="{2B06DCF2-EAAE-DEC0-65AD-C4D1B7CEB53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B247B077-048A-96F9-C3DC-F16B964F762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Hands-on: plotting selection coefficient distribution</a:t>
            </a:r>
          </a:p>
        </p:txBody>
      </p:sp>
      <p:sp>
        <p:nvSpPr>
          <p:cNvPr id="8" name="文本占位符 7">
            <a:extLst>
              <a:ext uri="{FF2B5EF4-FFF2-40B4-BE49-F238E27FC236}">
                <a16:creationId xmlns:a16="http://schemas.microsoft.com/office/drawing/2014/main" id="{0B0E31FA-FE7B-035F-3801-0977F96624FA}"/>
              </a:ext>
            </a:extLst>
          </p:cNvPr>
          <p:cNvSpPr>
            <a:spLocks noGrp="1"/>
          </p:cNvSpPr>
          <p:nvPr>
            <p:ph type="body" idx="1"/>
          </p:nvPr>
        </p:nvSpPr>
        <p:spPr/>
        <p:txBody>
          <a:bodyPr/>
          <a:lstStyle/>
          <a:p>
            <a:endParaRPr lang="en-US"/>
          </a:p>
        </p:txBody>
      </p:sp>
      <p:sp>
        <p:nvSpPr>
          <p:cNvPr id="4" name="页脚占位符 3">
            <a:extLst>
              <a:ext uri="{FF2B5EF4-FFF2-40B4-BE49-F238E27FC236}">
                <a16:creationId xmlns:a16="http://schemas.microsoft.com/office/drawing/2014/main" id="{97586A0B-8D18-2CED-AB13-E9C5E4211AA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D07F16E4-6E77-6CCF-A8E6-C56A5EF47AB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69</a:t>
            </a:fld>
            <a:endParaRPr lang="en-US"/>
          </a:p>
        </p:txBody>
      </p:sp>
      <p:sp>
        <p:nvSpPr>
          <p:cNvPr id="2" name="页脚占位符 4">
            <a:extLst>
              <a:ext uri="{FF2B5EF4-FFF2-40B4-BE49-F238E27FC236}">
                <a16:creationId xmlns:a16="http://schemas.microsoft.com/office/drawing/2014/main" id="{2E61ABBC-426D-EC51-9342-29F34026273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3403343E-368F-A9BA-9CBD-79CC5F6D3F21}"/>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Experimental </a:t>
            </a:r>
            <a:r>
              <a:rPr lang="de-DE" dirty="0" err="1"/>
              <a:t>evolution</a:t>
            </a:r>
            <a:endParaRPr lang="en-US" dirty="0"/>
          </a:p>
        </p:txBody>
      </p:sp>
      <p:sp>
        <p:nvSpPr>
          <p:cNvPr id="3" name="Content Placeholder 2"/>
          <p:cNvSpPr>
            <a:spLocks noGrp="1"/>
          </p:cNvSpPr>
          <p:nvPr>
            <p:ph idx="1"/>
          </p:nvPr>
        </p:nvSpPr>
        <p:spPr>
          <a:xfrm>
            <a:off x="838200" y="1698031"/>
            <a:ext cx="10889512" cy="3192942"/>
          </a:xfrm>
        </p:spPr>
        <p:txBody>
          <a:bodyPr>
            <a:normAutofit/>
          </a:bodyPr>
          <a:lstStyle/>
          <a:p>
            <a:r>
              <a:rPr lang="en-CA" dirty="0"/>
              <a:t>Experimental evolution is </a:t>
            </a:r>
            <a:r>
              <a:rPr lang="en-US" dirty="0"/>
              <a:t>the study of evolutionary (phenotypic and genomic) changes occurring in experimental populations as a consequence of conditions (environmental, demographic, </a:t>
            </a:r>
            <a:r>
              <a:rPr lang="en-CA" dirty="0"/>
              <a:t>genetic, social) imposed by the experimenter.</a:t>
            </a:r>
          </a:p>
          <a:p>
            <a:r>
              <a:rPr lang="en-US" dirty="0"/>
              <a:t>The opportunity to </a:t>
            </a:r>
            <a:r>
              <a:rPr lang="en-CA" dirty="0"/>
              <a:t>study evolutionary processes experimentally in real time.</a:t>
            </a:r>
          </a:p>
          <a:p>
            <a:r>
              <a:rPr lang="en-US" dirty="0"/>
              <a:t>Mutation, genetic drift, and gene flow can act together with selection.</a:t>
            </a:r>
          </a:p>
        </p:txBody>
      </p:sp>
      <p:sp>
        <p:nvSpPr>
          <p:cNvPr id="4" name="TextBox 3"/>
          <p:cNvSpPr txBox="1"/>
          <p:nvPr/>
        </p:nvSpPr>
        <p:spPr>
          <a:xfrm>
            <a:off x="254503" y="6289728"/>
            <a:ext cx="1982530" cy="369332"/>
          </a:xfrm>
          <a:prstGeom prst="rect">
            <a:avLst/>
          </a:prstGeom>
          <a:noFill/>
        </p:spPr>
        <p:txBody>
          <a:bodyPr wrap="none" rtlCol="0">
            <a:spAutoFit/>
          </a:bodyPr>
          <a:lstStyle/>
          <a:p>
            <a:r>
              <a:rPr lang="en-US" dirty="0"/>
              <a:t>Kawecki et al. 2012</a:t>
            </a:r>
          </a:p>
        </p:txBody>
      </p:sp>
      <p:pic>
        <p:nvPicPr>
          <p:cNvPr id="5" name="Picture 2" descr="Combining experimental evolution with next-generation sequencing ..."/>
          <p:cNvPicPr>
            <a:picLocks noChangeAspect="1" noChangeArrowheads="1"/>
          </p:cNvPicPr>
          <p:nvPr/>
        </p:nvPicPr>
        <p:blipFill rotWithShape="1">
          <a:blip r:embed="rId3">
            <a:extLst>
              <a:ext uri="{28A0092B-C50C-407E-A947-70E740481C1C}">
                <a14:useLocalDpi xmlns:a14="http://schemas.microsoft.com/office/drawing/2010/main" val="0"/>
              </a:ext>
            </a:extLst>
          </a:blip>
          <a:srcRect b="67954"/>
          <a:stretch/>
        </p:blipFill>
        <p:spPr bwMode="auto">
          <a:xfrm>
            <a:off x="3405187" y="4740243"/>
            <a:ext cx="5381625" cy="20908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4503" y="5888900"/>
            <a:ext cx="2045816" cy="369332"/>
          </a:xfrm>
          <a:prstGeom prst="rect">
            <a:avLst/>
          </a:prstGeom>
          <a:noFill/>
        </p:spPr>
        <p:txBody>
          <a:bodyPr wrap="none" rtlCol="0">
            <a:spAutoFit/>
          </a:bodyPr>
          <a:lstStyle/>
          <a:p>
            <a:r>
              <a:rPr lang="en-US" dirty="0" err="1"/>
              <a:t>Teotónio</a:t>
            </a:r>
            <a:r>
              <a:rPr lang="en-US" dirty="0"/>
              <a:t> et al. 2017</a:t>
            </a:r>
          </a:p>
        </p:txBody>
      </p:sp>
      <p:sp>
        <p:nvSpPr>
          <p:cNvPr id="7" name="Slide Number Placeholder 6"/>
          <p:cNvSpPr>
            <a:spLocks noGrp="1"/>
          </p:cNvSpPr>
          <p:nvPr>
            <p:ph type="sldNum" sz="quarter" idx="12"/>
          </p:nvPr>
        </p:nvSpPr>
        <p:spPr/>
        <p:txBody>
          <a:bodyPr/>
          <a:lstStyle/>
          <a:p>
            <a:fld id="{6B14C376-3427-49F3-822A-92476D4F6FA2}" type="slidenum">
              <a:rPr lang="en-US" smtClean="0"/>
              <a:t>7</a:t>
            </a:fld>
            <a:endParaRPr lang="en-US"/>
          </a:p>
        </p:txBody>
      </p:sp>
    </p:spTree>
    <p:extLst>
      <p:ext uri="{BB962C8B-B14F-4D97-AF65-F5344CB8AC3E}">
        <p14:creationId xmlns:p14="http://schemas.microsoft.com/office/powerpoint/2010/main" val="31516663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2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 on: allele trajectories</a:t>
            </a:r>
          </a:p>
        </p:txBody>
      </p:sp>
      <p:sp>
        <p:nvSpPr>
          <p:cNvPr id="360" name="Google Shape;360;p25"/>
          <p:cNvSpPr txBox="1">
            <a:spLocks noGrp="1"/>
          </p:cNvSpPr>
          <p:nvPr>
            <p:ph type="body" idx="1"/>
          </p:nvPr>
        </p:nvSpPr>
        <p:spPr>
          <a:xfrm>
            <a:off x="831850" y="4589463"/>
            <a:ext cx="10515600" cy="1500187"/>
          </a:xfrm>
          <a:noFill/>
          <a:ln>
            <a:noFill/>
          </a:ln>
        </p:spPr>
        <p:txBody>
          <a:bodyPr spcFirstLastPara="1" wrap="square" lIns="91425" tIns="45700" rIns="91425" bIns="45700" anchor="t" anchorCtr="0">
            <a:normAutofit/>
          </a:bodyPr>
          <a:lstStyle/>
          <a:p>
            <a:pPr lvl="0"/>
            <a:r>
              <a:rPr lang="en-US" dirty="0"/>
              <a:t>Open </a:t>
            </a:r>
            <a:r>
              <a:rPr lang="en-US" dirty="0" err="1"/>
              <a:t>trajectories.Rmd</a:t>
            </a:r>
            <a:endParaRPr lang="en-US" dirty="0"/>
          </a:p>
          <a:p>
            <a:pPr lvl="0"/>
            <a:endParaRPr lang="en-US" dirty="0"/>
          </a:p>
        </p:txBody>
      </p:sp>
      <p:sp>
        <p:nvSpPr>
          <p:cNvPr id="4" name="页脚占位符 3">
            <a:extLst>
              <a:ext uri="{FF2B5EF4-FFF2-40B4-BE49-F238E27FC236}">
                <a16:creationId xmlns:a16="http://schemas.microsoft.com/office/drawing/2014/main" id="{32B9307B-E6CD-60B2-AEDC-795EDC6C38C3}"/>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7A12BC0-5146-9692-5D28-FBE4197F8B1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70</a:t>
            </a:fld>
            <a:endParaRPr lang="en-US"/>
          </a:p>
        </p:txBody>
      </p:sp>
      <p:sp>
        <p:nvSpPr>
          <p:cNvPr id="2" name="页脚占位符 4">
            <a:extLst>
              <a:ext uri="{FF2B5EF4-FFF2-40B4-BE49-F238E27FC236}">
                <a16:creationId xmlns:a16="http://schemas.microsoft.com/office/drawing/2014/main" id="{686EC137-C635-A781-D310-A852A213DF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C17A7CCA-EFFD-5B03-0E07-954C2BB90495}"/>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508D79-7E2B-F7A9-49B1-4316986AAF62}"/>
              </a:ext>
            </a:extLst>
          </p:cNvPr>
          <p:cNvSpPr>
            <a:spLocks noGrp="1"/>
          </p:cNvSpPr>
          <p:nvPr>
            <p:ph type="title"/>
          </p:nvPr>
        </p:nvSpPr>
        <p:spPr>
          <a:xfrm>
            <a:off x="999640" y="242980"/>
            <a:ext cx="10515600" cy="1325563"/>
          </a:xfrm>
        </p:spPr>
        <p:txBody>
          <a:bodyPr/>
          <a:lstStyle/>
          <a:p>
            <a:r>
              <a:rPr lang="en-US" dirty="0"/>
              <a:t>The neutral models</a:t>
            </a:r>
          </a:p>
        </p:txBody>
      </p:sp>
      <p:sp>
        <p:nvSpPr>
          <p:cNvPr id="3" name="Inhaltsplatzhalter 2">
            <a:extLst>
              <a:ext uri="{FF2B5EF4-FFF2-40B4-BE49-F238E27FC236}">
                <a16:creationId xmlns:a16="http://schemas.microsoft.com/office/drawing/2014/main" id="{CD470878-F4E8-E47F-6BC3-B013E66E7455}"/>
              </a:ext>
            </a:extLst>
          </p:cNvPr>
          <p:cNvSpPr>
            <a:spLocks noGrp="1"/>
          </p:cNvSpPr>
          <p:nvPr>
            <p:ph idx="1"/>
          </p:nvPr>
        </p:nvSpPr>
        <p:spPr>
          <a:xfrm>
            <a:off x="838200" y="1825625"/>
            <a:ext cx="5826965" cy="1661006"/>
          </a:xfrm>
        </p:spPr>
        <p:txBody>
          <a:bodyPr>
            <a:normAutofit fontScale="92500" lnSpcReduction="20000"/>
          </a:bodyPr>
          <a:lstStyle/>
          <a:p>
            <a:r>
              <a:rPr lang="en-US" dirty="0"/>
              <a:t>Single locus with two alleles</a:t>
            </a:r>
          </a:p>
          <a:p>
            <a:r>
              <a:rPr lang="en-US" dirty="0"/>
              <a:t>Population of constant size with N diploid individuals (2N chromosomes in the population) or 2N haploid individuals</a:t>
            </a:r>
          </a:p>
        </p:txBody>
      </p:sp>
      <p:sp>
        <p:nvSpPr>
          <p:cNvPr id="4" name="Fußzeilenplatzhalter 3">
            <a:extLst>
              <a:ext uri="{FF2B5EF4-FFF2-40B4-BE49-F238E27FC236}">
                <a16:creationId xmlns:a16="http://schemas.microsoft.com/office/drawing/2014/main" id="{66CACA45-AB57-B9E1-4698-5E5CDE2B5C05}"/>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AAAE1554-4A61-2EDC-74E2-BAA718F8DB6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71</a:t>
            </a:fld>
            <a:endParaRPr lang="en-AT"/>
          </a:p>
        </p:txBody>
      </p:sp>
      <p:grpSp>
        <p:nvGrpSpPr>
          <p:cNvPr id="6" name="组合 5">
            <a:extLst>
              <a:ext uri="{FF2B5EF4-FFF2-40B4-BE49-F238E27FC236}">
                <a16:creationId xmlns:a16="http://schemas.microsoft.com/office/drawing/2014/main" id="{B77D7934-2DDE-7BCD-19AD-14AC3DE8A8AE}"/>
              </a:ext>
            </a:extLst>
          </p:cNvPr>
          <p:cNvGrpSpPr/>
          <p:nvPr/>
        </p:nvGrpSpPr>
        <p:grpSpPr>
          <a:xfrm>
            <a:off x="6896746" y="1813302"/>
            <a:ext cx="3920252" cy="4363661"/>
            <a:chOff x="7087871" y="1548000"/>
            <a:chExt cx="4265929" cy="4740931"/>
          </a:xfrm>
        </p:grpSpPr>
        <p:sp>
          <p:nvSpPr>
            <p:cNvPr id="7" name="Textfeld 110">
              <a:extLst>
                <a:ext uri="{FF2B5EF4-FFF2-40B4-BE49-F238E27FC236}">
                  <a16:creationId xmlns:a16="http://schemas.microsoft.com/office/drawing/2014/main" id="{439F97D0-7806-B9C5-E2B8-13901CA6B831}"/>
                </a:ext>
              </a:extLst>
            </p:cNvPr>
            <p:cNvSpPr txBox="1"/>
            <p:nvPr/>
          </p:nvSpPr>
          <p:spPr>
            <a:xfrm>
              <a:off x="8481807" y="5919599"/>
              <a:ext cx="612668" cy="369332"/>
            </a:xfrm>
            <a:prstGeom prst="rect">
              <a:avLst/>
            </a:prstGeom>
            <a:noFill/>
          </p:spPr>
          <p:txBody>
            <a:bodyPr wrap="none" rtlCol="0">
              <a:spAutoFit/>
            </a:bodyPr>
            <a:lstStyle/>
            <a:p>
              <a:r>
                <a:rPr lang="en-US" dirty="0"/>
                <a:t>time</a:t>
              </a:r>
            </a:p>
          </p:txBody>
        </p:sp>
        <p:grpSp>
          <p:nvGrpSpPr>
            <p:cNvPr id="8" name="组合 7">
              <a:extLst>
                <a:ext uri="{FF2B5EF4-FFF2-40B4-BE49-F238E27FC236}">
                  <a16:creationId xmlns:a16="http://schemas.microsoft.com/office/drawing/2014/main" id="{2E9651ED-9DC0-9184-E478-B2412FA2D21E}"/>
                </a:ext>
              </a:extLst>
            </p:cNvPr>
            <p:cNvGrpSpPr/>
            <p:nvPr/>
          </p:nvGrpSpPr>
          <p:grpSpPr>
            <a:xfrm>
              <a:off x="7087871" y="1548000"/>
              <a:ext cx="4265929" cy="4334185"/>
              <a:chOff x="7087871" y="1548000"/>
              <a:chExt cx="4265929" cy="4334185"/>
            </a:xfrm>
          </p:grpSpPr>
          <p:sp>
            <p:nvSpPr>
              <p:cNvPr id="9" name="Oval 9">
                <a:extLst>
                  <a:ext uri="{FF2B5EF4-FFF2-40B4-BE49-F238E27FC236}">
                    <a16:creationId xmlns:a16="http://schemas.microsoft.com/office/drawing/2014/main" id="{00A8A94E-215F-660A-2B46-C5547C45F571}"/>
                  </a:ext>
                </a:extLst>
              </p:cNvPr>
              <p:cNvSpPr/>
              <p:nvPr/>
            </p:nvSpPr>
            <p:spPr>
              <a:xfrm>
                <a:off x="758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11">
                <a:extLst>
                  <a:ext uri="{FF2B5EF4-FFF2-40B4-BE49-F238E27FC236}">
                    <a16:creationId xmlns:a16="http://schemas.microsoft.com/office/drawing/2014/main" id="{46EB4930-F106-8676-AC28-DBA693BE56FE}"/>
                  </a:ext>
                </a:extLst>
              </p:cNvPr>
              <p:cNvSpPr/>
              <p:nvPr/>
            </p:nvSpPr>
            <p:spPr>
              <a:xfrm>
                <a:off x="758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2">
                <a:extLst>
                  <a:ext uri="{FF2B5EF4-FFF2-40B4-BE49-F238E27FC236}">
                    <a16:creationId xmlns:a16="http://schemas.microsoft.com/office/drawing/2014/main" id="{3A583B81-5B5D-7A27-0474-32EB002AE130}"/>
                  </a:ext>
                </a:extLst>
              </p:cNvPr>
              <p:cNvSpPr/>
              <p:nvPr/>
            </p:nvSpPr>
            <p:spPr>
              <a:xfrm>
                <a:off x="758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Oval 13">
                <a:extLst>
                  <a:ext uri="{FF2B5EF4-FFF2-40B4-BE49-F238E27FC236}">
                    <a16:creationId xmlns:a16="http://schemas.microsoft.com/office/drawing/2014/main" id="{B3E0E272-C467-F195-530A-E29885927ABF}"/>
                  </a:ext>
                </a:extLst>
              </p:cNvPr>
              <p:cNvSpPr/>
              <p:nvPr/>
            </p:nvSpPr>
            <p:spPr>
              <a:xfrm>
                <a:off x="7582141" y="54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4">
                <a:extLst>
                  <a:ext uri="{FF2B5EF4-FFF2-40B4-BE49-F238E27FC236}">
                    <a16:creationId xmlns:a16="http://schemas.microsoft.com/office/drawing/2014/main" id="{235B91F2-1693-A75A-D415-3CF62A5F458D}"/>
                  </a:ext>
                </a:extLst>
              </p:cNvPr>
              <p:cNvSpPr/>
              <p:nvPr/>
            </p:nvSpPr>
            <p:spPr>
              <a:xfrm>
                <a:off x="758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Oval 15">
                <a:extLst>
                  <a:ext uri="{FF2B5EF4-FFF2-40B4-BE49-F238E27FC236}">
                    <a16:creationId xmlns:a16="http://schemas.microsoft.com/office/drawing/2014/main" id="{FB9B9275-EDA4-46DC-4B3A-CCC5A2F33BC9}"/>
                  </a:ext>
                </a:extLst>
              </p:cNvPr>
              <p:cNvSpPr/>
              <p:nvPr/>
            </p:nvSpPr>
            <p:spPr>
              <a:xfrm>
                <a:off x="7582141" y="43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6">
                <a:extLst>
                  <a:ext uri="{FF2B5EF4-FFF2-40B4-BE49-F238E27FC236}">
                    <a16:creationId xmlns:a16="http://schemas.microsoft.com/office/drawing/2014/main" id="{F3020F20-4E44-2F5A-D7DF-E280F51992D3}"/>
                  </a:ext>
                </a:extLst>
              </p:cNvPr>
              <p:cNvSpPr/>
              <p:nvPr/>
            </p:nvSpPr>
            <p:spPr>
              <a:xfrm>
                <a:off x="758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Oval 19">
                <a:extLst>
                  <a:ext uri="{FF2B5EF4-FFF2-40B4-BE49-F238E27FC236}">
                    <a16:creationId xmlns:a16="http://schemas.microsoft.com/office/drawing/2014/main" id="{AEE04DE6-B976-B604-360F-E717C0CE3C8B}"/>
                  </a:ext>
                </a:extLst>
              </p:cNvPr>
              <p:cNvSpPr/>
              <p:nvPr/>
            </p:nvSpPr>
            <p:spPr>
              <a:xfrm>
                <a:off x="866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C99274BD-550C-F0D1-4EC0-2EB0AB14265D}"/>
                  </a:ext>
                </a:extLst>
              </p:cNvPr>
              <p:cNvSpPr/>
              <p:nvPr/>
            </p:nvSpPr>
            <p:spPr>
              <a:xfrm>
                <a:off x="866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22">
                <a:extLst>
                  <a:ext uri="{FF2B5EF4-FFF2-40B4-BE49-F238E27FC236}">
                    <a16:creationId xmlns:a16="http://schemas.microsoft.com/office/drawing/2014/main" id="{17236663-6994-0C3B-F3BF-73B3399B7696}"/>
                  </a:ext>
                </a:extLst>
              </p:cNvPr>
              <p:cNvSpPr/>
              <p:nvPr/>
            </p:nvSpPr>
            <p:spPr>
              <a:xfrm>
                <a:off x="866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23">
                <a:extLst>
                  <a:ext uri="{FF2B5EF4-FFF2-40B4-BE49-F238E27FC236}">
                    <a16:creationId xmlns:a16="http://schemas.microsoft.com/office/drawing/2014/main" id="{05525198-73A1-5448-8F2F-4E1E4969A95E}"/>
                  </a:ext>
                </a:extLst>
              </p:cNvPr>
              <p:cNvSpPr/>
              <p:nvPr/>
            </p:nvSpPr>
            <p:spPr>
              <a:xfrm>
                <a:off x="8662141" y="54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24">
                <a:extLst>
                  <a:ext uri="{FF2B5EF4-FFF2-40B4-BE49-F238E27FC236}">
                    <a16:creationId xmlns:a16="http://schemas.microsoft.com/office/drawing/2014/main" id="{AD6EFB91-791A-6333-D770-A174F3A7FC21}"/>
                  </a:ext>
                </a:extLst>
              </p:cNvPr>
              <p:cNvSpPr/>
              <p:nvPr/>
            </p:nvSpPr>
            <p:spPr>
              <a:xfrm>
                <a:off x="866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5">
                <a:extLst>
                  <a:ext uri="{FF2B5EF4-FFF2-40B4-BE49-F238E27FC236}">
                    <a16:creationId xmlns:a16="http://schemas.microsoft.com/office/drawing/2014/main" id="{3F398A61-3D1B-8119-A0D3-A27CA5F9BF65}"/>
                  </a:ext>
                </a:extLst>
              </p:cNvPr>
              <p:cNvSpPr/>
              <p:nvPr/>
            </p:nvSpPr>
            <p:spPr>
              <a:xfrm>
                <a:off x="866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6">
                <a:extLst>
                  <a:ext uri="{FF2B5EF4-FFF2-40B4-BE49-F238E27FC236}">
                    <a16:creationId xmlns:a16="http://schemas.microsoft.com/office/drawing/2014/main" id="{79B78E8D-CB11-2D59-04D5-B6F5CD089B43}"/>
                  </a:ext>
                </a:extLst>
              </p:cNvPr>
              <p:cNvSpPr/>
              <p:nvPr/>
            </p:nvSpPr>
            <p:spPr>
              <a:xfrm>
                <a:off x="866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7">
                <a:extLst>
                  <a:ext uri="{FF2B5EF4-FFF2-40B4-BE49-F238E27FC236}">
                    <a16:creationId xmlns:a16="http://schemas.microsoft.com/office/drawing/2014/main" id="{D36EEF36-EBC4-650B-E730-55278C342F09}"/>
                  </a:ext>
                </a:extLst>
              </p:cNvPr>
              <p:cNvSpPr/>
              <p:nvPr/>
            </p:nvSpPr>
            <p:spPr>
              <a:xfrm>
                <a:off x="974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9">
                <a:extLst>
                  <a:ext uri="{FF2B5EF4-FFF2-40B4-BE49-F238E27FC236}">
                    <a16:creationId xmlns:a16="http://schemas.microsoft.com/office/drawing/2014/main" id="{D839E548-74E6-7339-2F43-B704942F45D1}"/>
                  </a:ext>
                </a:extLst>
              </p:cNvPr>
              <p:cNvSpPr/>
              <p:nvPr/>
            </p:nvSpPr>
            <p:spPr>
              <a:xfrm>
                <a:off x="974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30">
                <a:extLst>
                  <a:ext uri="{FF2B5EF4-FFF2-40B4-BE49-F238E27FC236}">
                    <a16:creationId xmlns:a16="http://schemas.microsoft.com/office/drawing/2014/main" id="{00BCECCB-6FBB-5055-6352-A96EFED38D87}"/>
                  </a:ext>
                </a:extLst>
              </p:cNvPr>
              <p:cNvSpPr/>
              <p:nvPr/>
            </p:nvSpPr>
            <p:spPr>
              <a:xfrm>
                <a:off x="974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31">
                <a:extLst>
                  <a:ext uri="{FF2B5EF4-FFF2-40B4-BE49-F238E27FC236}">
                    <a16:creationId xmlns:a16="http://schemas.microsoft.com/office/drawing/2014/main" id="{A7DE00C3-EB90-479C-1CFD-7B0C153796CB}"/>
                  </a:ext>
                </a:extLst>
              </p:cNvPr>
              <p:cNvSpPr/>
              <p:nvPr/>
            </p:nvSpPr>
            <p:spPr>
              <a:xfrm>
                <a:off x="9742141" y="540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2">
                <a:extLst>
                  <a:ext uri="{FF2B5EF4-FFF2-40B4-BE49-F238E27FC236}">
                    <a16:creationId xmlns:a16="http://schemas.microsoft.com/office/drawing/2014/main" id="{4DA81364-8A5A-A1DA-D6C0-C21DA425FF5F}"/>
                  </a:ext>
                </a:extLst>
              </p:cNvPr>
              <p:cNvSpPr/>
              <p:nvPr/>
            </p:nvSpPr>
            <p:spPr>
              <a:xfrm>
                <a:off x="974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33">
                <a:extLst>
                  <a:ext uri="{FF2B5EF4-FFF2-40B4-BE49-F238E27FC236}">
                    <a16:creationId xmlns:a16="http://schemas.microsoft.com/office/drawing/2014/main" id="{E1D89100-8D2C-9802-F5D7-CE4D27E0D21C}"/>
                  </a:ext>
                </a:extLst>
              </p:cNvPr>
              <p:cNvSpPr/>
              <p:nvPr/>
            </p:nvSpPr>
            <p:spPr>
              <a:xfrm>
                <a:off x="974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4">
                <a:extLst>
                  <a:ext uri="{FF2B5EF4-FFF2-40B4-BE49-F238E27FC236}">
                    <a16:creationId xmlns:a16="http://schemas.microsoft.com/office/drawing/2014/main" id="{943D7DE1-B312-9570-0A0A-AAE6F821E64D}"/>
                  </a:ext>
                </a:extLst>
              </p:cNvPr>
              <p:cNvSpPr/>
              <p:nvPr/>
            </p:nvSpPr>
            <p:spPr>
              <a:xfrm>
                <a:off x="974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35">
                <a:extLst>
                  <a:ext uri="{FF2B5EF4-FFF2-40B4-BE49-F238E27FC236}">
                    <a16:creationId xmlns:a16="http://schemas.microsoft.com/office/drawing/2014/main" id="{7D7D2228-BA7D-51B5-40AE-3CB692774FE2}"/>
                  </a:ext>
                </a:extLst>
              </p:cNvPr>
              <p:cNvSpPr/>
              <p:nvPr/>
            </p:nvSpPr>
            <p:spPr>
              <a:xfrm>
                <a:off x="10822141" y="216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7">
                <a:extLst>
                  <a:ext uri="{FF2B5EF4-FFF2-40B4-BE49-F238E27FC236}">
                    <a16:creationId xmlns:a16="http://schemas.microsoft.com/office/drawing/2014/main" id="{C370FFF9-3EA2-72D6-7701-943D1AC9603C}"/>
                  </a:ext>
                </a:extLst>
              </p:cNvPr>
              <p:cNvSpPr/>
              <p:nvPr/>
            </p:nvSpPr>
            <p:spPr>
              <a:xfrm>
                <a:off x="10822141" y="270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8">
                <a:extLst>
                  <a:ext uri="{FF2B5EF4-FFF2-40B4-BE49-F238E27FC236}">
                    <a16:creationId xmlns:a16="http://schemas.microsoft.com/office/drawing/2014/main" id="{43AB8B74-91B7-F3AF-52B7-9FD03087B585}"/>
                  </a:ext>
                </a:extLst>
              </p:cNvPr>
              <p:cNvSpPr/>
              <p:nvPr/>
            </p:nvSpPr>
            <p:spPr>
              <a:xfrm>
                <a:off x="10822141" y="324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9">
                <a:extLst>
                  <a:ext uri="{FF2B5EF4-FFF2-40B4-BE49-F238E27FC236}">
                    <a16:creationId xmlns:a16="http://schemas.microsoft.com/office/drawing/2014/main" id="{6FA94BC8-3FF4-8057-A2D3-854907C895AC}"/>
                  </a:ext>
                </a:extLst>
              </p:cNvPr>
              <p:cNvSpPr/>
              <p:nvPr/>
            </p:nvSpPr>
            <p:spPr>
              <a:xfrm>
                <a:off x="10822141" y="540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40">
                <a:extLst>
                  <a:ext uri="{FF2B5EF4-FFF2-40B4-BE49-F238E27FC236}">
                    <a16:creationId xmlns:a16="http://schemas.microsoft.com/office/drawing/2014/main" id="{A7131EDA-378F-3631-FA3E-25BAE53D52E4}"/>
                  </a:ext>
                </a:extLst>
              </p:cNvPr>
              <p:cNvSpPr/>
              <p:nvPr/>
            </p:nvSpPr>
            <p:spPr>
              <a:xfrm>
                <a:off x="10822141" y="486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41">
                <a:extLst>
                  <a:ext uri="{FF2B5EF4-FFF2-40B4-BE49-F238E27FC236}">
                    <a16:creationId xmlns:a16="http://schemas.microsoft.com/office/drawing/2014/main" id="{B29DDE0E-9E36-AF6D-DCD4-34B1DF338009}"/>
                  </a:ext>
                </a:extLst>
              </p:cNvPr>
              <p:cNvSpPr/>
              <p:nvPr/>
            </p:nvSpPr>
            <p:spPr>
              <a:xfrm>
                <a:off x="10822141" y="432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2">
                <a:extLst>
                  <a:ext uri="{FF2B5EF4-FFF2-40B4-BE49-F238E27FC236}">
                    <a16:creationId xmlns:a16="http://schemas.microsoft.com/office/drawing/2014/main" id="{6CB665D4-598C-8349-8F18-6C9F9F0C6B2D}"/>
                  </a:ext>
                </a:extLst>
              </p:cNvPr>
              <p:cNvSpPr/>
              <p:nvPr/>
            </p:nvSpPr>
            <p:spPr>
              <a:xfrm>
                <a:off x="10822141" y="3780000"/>
                <a:ext cx="252000" cy="25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Gerade Verbindung 44">
                <a:extLst>
                  <a:ext uri="{FF2B5EF4-FFF2-40B4-BE49-F238E27FC236}">
                    <a16:creationId xmlns:a16="http://schemas.microsoft.com/office/drawing/2014/main" id="{AE558C5E-3E5A-3C59-94B4-4BC15A142B62}"/>
                  </a:ext>
                </a:extLst>
              </p:cNvPr>
              <p:cNvCxnSpPr>
                <a:stCxn id="10" idx="6"/>
                <a:endCxn id="17" idx="2"/>
              </p:cNvCxnSpPr>
              <p:nvPr/>
            </p:nvCxnSpPr>
            <p:spPr>
              <a:xfrm>
                <a:off x="783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38" name="Gerade Verbindung 46">
                <a:extLst>
                  <a:ext uri="{FF2B5EF4-FFF2-40B4-BE49-F238E27FC236}">
                    <a16:creationId xmlns:a16="http://schemas.microsoft.com/office/drawing/2014/main" id="{FD8E3DEA-C92E-1FDB-AFFD-23079BAC1C96}"/>
                  </a:ext>
                </a:extLst>
              </p:cNvPr>
              <p:cNvCxnSpPr>
                <a:stCxn id="11" idx="6"/>
                <a:endCxn id="18" idx="2"/>
              </p:cNvCxnSpPr>
              <p:nvPr/>
            </p:nvCxnSpPr>
            <p:spPr>
              <a:xfrm>
                <a:off x="783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39" name="Gerade Verbindung 48">
                <a:extLst>
                  <a:ext uri="{FF2B5EF4-FFF2-40B4-BE49-F238E27FC236}">
                    <a16:creationId xmlns:a16="http://schemas.microsoft.com/office/drawing/2014/main" id="{B18A83CD-AB9C-27B4-651A-A4AD6EDAB05C}"/>
                  </a:ext>
                </a:extLst>
              </p:cNvPr>
              <p:cNvCxnSpPr>
                <a:stCxn id="15" idx="6"/>
                <a:endCxn id="21" idx="2"/>
              </p:cNvCxnSpPr>
              <p:nvPr/>
            </p:nvCxnSpPr>
            <p:spPr>
              <a:xfrm>
                <a:off x="7834141" y="390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0" name="Gerade Verbindung 49">
                <a:extLst>
                  <a:ext uri="{FF2B5EF4-FFF2-40B4-BE49-F238E27FC236}">
                    <a16:creationId xmlns:a16="http://schemas.microsoft.com/office/drawing/2014/main" id="{AFDCC500-605C-42EA-5F6E-89E33F48E417}"/>
                  </a:ext>
                </a:extLst>
              </p:cNvPr>
              <p:cNvCxnSpPr>
                <a:cxnSpLocks/>
                <a:stCxn id="10" idx="6"/>
                <a:endCxn id="16" idx="2"/>
              </p:cNvCxnSpPr>
              <p:nvPr/>
            </p:nvCxnSpPr>
            <p:spPr>
              <a:xfrm flipV="1">
                <a:off x="7834141" y="228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1" name="Gerade Verbindung 50">
                <a:extLst>
                  <a:ext uri="{FF2B5EF4-FFF2-40B4-BE49-F238E27FC236}">
                    <a16:creationId xmlns:a16="http://schemas.microsoft.com/office/drawing/2014/main" id="{22329C9A-41D6-07B9-CA9F-10D58C7FBA1B}"/>
                  </a:ext>
                </a:extLst>
              </p:cNvPr>
              <p:cNvCxnSpPr>
                <a:cxnSpLocks/>
                <a:stCxn id="15" idx="6"/>
                <a:endCxn id="22" idx="2"/>
              </p:cNvCxnSpPr>
              <p:nvPr/>
            </p:nvCxnSpPr>
            <p:spPr>
              <a:xfrm>
                <a:off x="7834141" y="390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2" name="Gerade Verbindung 51">
                <a:extLst>
                  <a:ext uri="{FF2B5EF4-FFF2-40B4-BE49-F238E27FC236}">
                    <a16:creationId xmlns:a16="http://schemas.microsoft.com/office/drawing/2014/main" id="{C1F81F78-060E-3E93-3FDF-021CD0E821E6}"/>
                  </a:ext>
                </a:extLst>
              </p:cNvPr>
              <p:cNvCxnSpPr>
                <a:cxnSpLocks/>
                <a:stCxn id="16" idx="6"/>
                <a:endCxn id="23" idx="2"/>
              </p:cNvCxnSpPr>
              <p:nvPr/>
            </p:nvCxnSpPr>
            <p:spPr>
              <a:xfrm>
                <a:off x="8914141" y="22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3" name="Gerade Verbindung 52">
                <a:extLst>
                  <a:ext uri="{FF2B5EF4-FFF2-40B4-BE49-F238E27FC236}">
                    <a16:creationId xmlns:a16="http://schemas.microsoft.com/office/drawing/2014/main" id="{A3D3A892-FFC4-6922-0EB5-26F76268A64B}"/>
                  </a:ext>
                </a:extLst>
              </p:cNvPr>
              <p:cNvCxnSpPr>
                <a:cxnSpLocks/>
                <a:stCxn id="17" idx="6"/>
                <a:endCxn id="24" idx="2"/>
              </p:cNvCxnSpPr>
              <p:nvPr/>
            </p:nvCxnSpPr>
            <p:spPr>
              <a:xfrm>
                <a:off x="891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Gerade Verbindung 53">
                <a:extLst>
                  <a:ext uri="{FF2B5EF4-FFF2-40B4-BE49-F238E27FC236}">
                    <a16:creationId xmlns:a16="http://schemas.microsoft.com/office/drawing/2014/main" id="{1337FAC1-B86E-DAE3-5678-B0457B883A7B}"/>
                  </a:ext>
                </a:extLst>
              </p:cNvPr>
              <p:cNvCxnSpPr>
                <a:cxnSpLocks/>
                <a:stCxn id="20" idx="6"/>
                <a:endCxn id="26" idx="2"/>
              </p:cNvCxnSpPr>
              <p:nvPr/>
            </p:nvCxnSpPr>
            <p:spPr>
              <a:xfrm>
                <a:off x="8914141" y="498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5" name="Gerade Verbindung 54">
                <a:extLst>
                  <a:ext uri="{FF2B5EF4-FFF2-40B4-BE49-F238E27FC236}">
                    <a16:creationId xmlns:a16="http://schemas.microsoft.com/office/drawing/2014/main" id="{A84340FE-C2C0-7E95-0CA2-82E047FBAD3E}"/>
                  </a:ext>
                </a:extLst>
              </p:cNvPr>
              <p:cNvCxnSpPr>
                <a:cxnSpLocks/>
                <a:stCxn id="20" idx="6"/>
                <a:endCxn id="27" idx="2"/>
              </p:cNvCxnSpPr>
              <p:nvPr/>
            </p:nvCxnSpPr>
            <p:spPr>
              <a:xfrm>
                <a:off x="891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6" name="Gerade Verbindung 55">
                <a:extLst>
                  <a:ext uri="{FF2B5EF4-FFF2-40B4-BE49-F238E27FC236}">
                    <a16:creationId xmlns:a16="http://schemas.microsoft.com/office/drawing/2014/main" id="{8B77E80F-0BFE-BB86-E41B-4CC2FDF8EF2A}"/>
                  </a:ext>
                </a:extLst>
              </p:cNvPr>
              <p:cNvCxnSpPr>
                <a:cxnSpLocks/>
                <a:stCxn id="12" idx="6"/>
                <a:endCxn id="19" idx="2"/>
              </p:cNvCxnSpPr>
              <p:nvPr/>
            </p:nvCxnSpPr>
            <p:spPr>
              <a:xfrm>
                <a:off x="7834141" y="55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7" name="Gerade Verbindung 56">
                <a:extLst>
                  <a:ext uri="{FF2B5EF4-FFF2-40B4-BE49-F238E27FC236}">
                    <a16:creationId xmlns:a16="http://schemas.microsoft.com/office/drawing/2014/main" id="{325F209F-41C5-3C72-43CD-D69B4098BFED}"/>
                  </a:ext>
                </a:extLst>
              </p:cNvPr>
              <p:cNvCxnSpPr>
                <a:cxnSpLocks/>
                <a:stCxn id="20" idx="6"/>
                <a:endCxn id="28" idx="2"/>
              </p:cNvCxnSpPr>
              <p:nvPr/>
            </p:nvCxnSpPr>
            <p:spPr>
              <a:xfrm flipV="1">
                <a:off x="8914141" y="444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48" name="Gerade Verbindung 57">
                <a:extLst>
                  <a:ext uri="{FF2B5EF4-FFF2-40B4-BE49-F238E27FC236}">
                    <a16:creationId xmlns:a16="http://schemas.microsoft.com/office/drawing/2014/main" id="{6B800B29-2A34-7110-4BD4-00F77E041637}"/>
                  </a:ext>
                </a:extLst>
              </p:cNvPr>
              <p:cNvCxnSpPr>
                <a:cxnSpLocks/>
                <a:stCxn id="13" idx="6"/>
                <a:endCxn id="20" idx="2"/>
              </p:cNvCxnSpPr>
              <p:nvPr/>
            </p:nvCxnSpPr>
            <p:spPr>
              <a:xfrm>
                <a:off x="783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49" name="Gerade Verbindung 77">
                <a:extLst>
                  <a:ext uri="{FF2B5EF4-FFF2-40B4-BE49-F238E27FC236}">
                    <a16:creationId xmlns:a16="http://schemas.microsoft.com/office/drawing/2014/main" id="{B00245C2-7189-5613-170C-2385326FE7FD}"/>
                  </a:ext>
                </a:extLst>
              </p:cNvPr>
              <p:cNvCxnSpPr>
                <a:cxnSpLocks/>
                <a:stCxn id="18" idx="6"/>
                <a:endCxn id="25" idx="2"/>
              </p:cNvCxnSpPr>
              <p:nvPr/>
            </p:nvCxnSpPr>
            <p:spPr>
              <a:xfrm>
                <a:off x="891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0" name="Gerade Verbindung 78">
                <a:extLst>
                  <a:ext uri="{FF2B5EF4-FFF2-40B4-BE49-F238E27FC236}">
                    <a16:creationId xmlns:a16="http://schemas.microsoft.com/office/drawing/2014/main" id="{A715321D-54C3-F2D6-12F1-4F710B280B09}"/>
                  </a:ext>
                </a:extLst>
              </p:cNvPr>
              <p:cNvCxnSpPr>
                <a:cxnSpLocks/>
                <a:stCxn id="22" idx="6"/>
                <a:endCxn id="29" idx="2"/>
              </p:cNvCxnSpPr>
              <p:nvPr/>
            </p:nvCxnSpPr>
            <p:spPr>
              <a:xfrm>
                <a:off x="8914141" y="390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1" name="Gerade Verbindung 85">
                <a:extLst>
                  <a:ext uri="{FF2B5EF4-FFF2-40B4-BE49-F238E27FC236}">
                    <a16:creationId xmlns:a16="http://schemas.microsoft.com/office/drawing/2014/main" id="{884FFEC5-AC7D-9500-D82D-B4532F3D337A}"/>
                  </a:ext>
                </a:extLst>
              </p:cNvPr>
              <p:cNvCxnSpPr>
                <a:cxnSpLocks/>
                <a:stCxn id="23" idx="6"/>
                <a:endCxn id="30" idx="2"/>
              </p:cNvCxnSpPr>
              <p:nvPr/>
            </p:nvCxnSpPr>
            <p:spPr>
              <a:xfrm>
                <a:off x="9994141" y="22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2" name="Gerade Verbindung 86">
                <a:extLst>
                  <a:ext uri="{FF2B5EF4-FFF2-40B4-BE49-F238E27FC236}">
                    <a16:creationId xmlns:a16="http://schemas.microsoft.com/office/drawing/2014/main" id="{3E337E08-B761-1E5D-6294-463A66C6D7E6}"/>
                  </a:ext>
                </a:extLst>
              </p:cNvPr>
              <p:cNvCxnSpPr>
                <a:cxnSpLocks/>
                <a:stCxn id="27" idx="6"/>
                <a:endCxn id="34" idx="2"/>
              </p:cNvCxnSpPr>
              <p:nvPr/>
            </p:nvCxnSpPr>
            <p:spPr>
              <a:xfrm>
                <a:off x="9994141" y="498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3" name="Gerade Verbindung 87">
                <a:extLst>
                  <a:ext uri="{FF2B5EF4-FFF2-40B4-BE49-F238E27FC236}">
                    <a16:creationId xmlns:a16="http://schemas.microsoft.com/office/drawing/2014/main" id="{84241AD7-7F90-0D51-CF25-EC4E2D4C8957}"/>
                  </a:ext>
                </a:extLst>
              </p:cNvPr>
              <p:cNvCxnSpPr>
                <a:cxnSpLocks/>
                <a:stCxn id="25" idx="6"/>
                <a:endCxn id="32" idx="2"/>
              </p:cNvCxnSpPr>
              <p:nvPr/>
            </p:nvCxnSpPr>
            <p:spPr>
              <a:xfrm>
                <a:off x="9994141" y="336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4" name="Gerade Verbindung 88">
                <a:extLst>
                  <a:ext uri="{FF2B5EF4-FFF2-40B4-BE49-F238E27FC236}">
                    <a16:creationId xmlns:a16="http://schemas.microsoft.com/office/drawing/2014/main" id="{DA686AEC-C7C8-4862-9800-229A73687CB2}"/>
                  </a:ext>
                </a:extLst>
              </p:cNvPr>
              <p:cNvCxnSpPr>
                <a:cxnSpLocks/>
                <a:stCxn id="28" idx="6"/>
                <a:endCxn id="36" idx="2"/>
              </p:cNvCxnSpPr>
              <p:nvPr/>
            </p:nvCxnSpPr>
            <p:spPr>
              <a:xfrm flipV="1">
                <a:off x="9994141" y="3906000"/>
                <a:ext cx="828000" cy="540000"/>
              </a:xfrm>
              <a:prstGeom prst="line">
                <a:avLst/>
              </a:prstGeom>
              <a:ln/>
            </p:spPr>
            <p:style>
              <a:lnRef idx="3">
                <a:schemeClr val="dk1"/>
              </a:lnRef>
              <a:fillRef idx="0">
                <a:schemeClr val="dk1"/>
              </a:fillRef>
              <a:effectRef idx="2">
                <a:schemeClr val="dk1"/>
              </a:effectRef>
              <a:fontRef idx="minor">
                <a:schemeClr val="tx1"/>
              </a:fontRef>
            </p:style>
          </p:cxnSp>
          <p:cxnSp>
            <p:nvCxnSpPr>
              <p:cNvPr id="55" name="Gerade Verbindung 89">
                <a:extLst>
                  <a:ext uri="{FF2B5EF4-FFF2-40B4-BE49-F238E27FC236}">
                    <a16:creationId xmlns:a16="http://schemas.microsoft.com/office/drawing/2014/main" id="{B5D22DF0-50EE-708E-37C1-1F92C8A462A5}"/>
                  </a:ext>
                </a:extLst>
              </p:cNvPr>
              <p:cNvCxnSpPr>
                <a:cxnSpLocks/>
                <a:stCxn id="28" idx="6"/>
                <a:endCxn id="35" idx="2"/>
              </p:cNvCxnSpPr>
              <p:nvPr/>
            </p:nvCxnSpPr>
            <p:spPr>
              <a:xfrm>
                <a:off x="9994141" y="44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6" name="Gerade Verbindung 90">
                <a:extLst>
                  <a:ext uri="{FF2B5EF4-FFF2-40B4-BE49-F238E27FC236}">
                    <a16:creationId xmlns:a16="http://schemas.microsoft.com/office/drawing/2014/main" id="{0FED5CF6-90EC-3D82-35A7-56D337B6A9C8}"/>
                  </a:ext>
                </a:extLst>
              </p:cNvPr>
              <p:cNvCxnSpPr>
                <a:cxnSpLocks/>
                <a:stCxn id="24" idx="6"/>
                <a:endCxn id="31" idx="2"/>
              </p:cNvCxnSpPr>
              <p:nvPr/>
            </p:nvCxnSpPr>
            <p:spPr>
              <a:xfrm>
                <a:off x="9994141" y="282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57" name="Gerade Verbindung 104">
                <a:extLst>
                  <a:ext uri="{FF2B5EF4-FFF2-40B4-BE49-F238E27FC236}">
                    <a16:creationId xmlns:a16="http://schemas.microsoft.com/office/drawing/2014/main" id="{35E32E77-1FC3-5CD3-454D-FC8F29D82AED}"/>
                  </a:ext>
                </a:extLst>
              </p:cNvPr>
              <p:cNvCxnSpPr>
                <a:cxnSpLocks/>
                <a:stCxn id="26" idx="6"/>
                <a:endCxn id="33" idx="2"/>
              </p:cNvCxnSpPr>
              <p:nvPr/>
            </p:nvCxnSpPr>
            <p:spPr>
              <a:xfrm>
                <a:off x="9994141" y="5526000"/>
                <a:ext cx="828000" cy="0"/>
              </a:xfrm>
              <a:prstGeom prst="line">
                <a:avLst/>
              </a:prstGeom>
              <a:ln/>
            </p:spPr>
            <p:style>
              <a:lnRef idx="3">
                <a:schemeClr val="dk1"/>
              </a:lnRef>
              <a:fillRef idx="0">
                <a:schemeClr val="dk1"/>
              </a:fillRef>
              <a:effectRef idx="2">
                <a:schemeClr val="dk1"/>
              </a:effectRef>
              <a:fontRef idx="minor">
                <a:schemeClr val="tx1"/>
              </a:fontRef>
            </p:style>
          </p:cxnSp>
          <p:sp>
            <p:nvSpPr>
              <p:cNvPr id="58" name="Textfeld 107">
                <a:extLst>
                  <a:ext uri="{FF2B5EF4-FFF2-40B4-BE49-F238E27FC236}">
                    <a16:creationId xmlns:a16="http://schemas.microsoft.com/office/drawing/2014/main" id="{5D3DA8C0-3AF9-95CC-4E0D-E908CF34CC6C}"/>
                  </a:ext>
                </a:extLst>
              </p:cNvPr>
              <p:cNvSpPr txBox="1"/>
              <p:nvPr/>
            </p:nvSpPr>
            <p:spPr>
              <a:xfrm rot="16200000">
                <a:off x="6240844" y="4556494"/>
                <a:ext cx="2063385" cy="369332"/>
              </a:xfrm>
              <a:prstGeom prst="rect">
                <a:avLst/>
              </a:prstGeom>
              <a:noFill/>
            </p:spPr>
            <p:txBody>
              <a:bodyPr wrap="none" rtlCol="0">
                <a:spAutoFit/>
              </a:bodyPr>
              <a:lstStyle/>
              <a:p>
                <a:r>
                  <a:rPr lang="en-US" dirty="0"/>
                  <a:t>population size (2)N</a:t>
                </a:r>
              </a:p>
            </p:txBody>
          </p:sp>
          <p:cxnSp>
            <p:nvCxnSpPr>
              <p:cNvPr id="59" name="Gerade Verbindung mit Pfeil 109">
                <a:extLst>
                  <a:ext uri="{FF2B5EF4-FFF2-40B4-BE49-F238E27FC236}">
                    <a16:creationId xmlns:a16="http://schemas.microsoft.com/office/drawing/2014/main" id="{830189E8-CE6E-3544-3143-6A7667A77D09}"/>
                  </a:ext>
                </a:extLst>
              </p:cNvPr>
              <p:cNvCxnSpPr>
                <a:cxnSpLocks/>
              </p:cNvCxnSpPr>
              <p:nvPr/>
            </p:nvCxnSpPr>
            <p:spPr>
              <a:xfrm>
                <a:off x="7272536" y="5882185"/>
                <a:ext cx="40812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Oval 5">
                <a:extLst>
                  <a:ext uri="{FF2B5EF4-FFF2-40B4-BE49-F238E27FC236}">
                    <a16:creationId xmlns:a16="http://schemas.microsoft.com/office/drawing/2014/main" id="{707AD1C8-8103-5BD9-B683-63BDE83668E3}"/>
                  </a:ext>
                </a:extLst>
              </p:cNvPr>
              <p:cNvSpPr/>
              <p:nvPr/>
            </p:nvSpPr>
            <p:spPr>
              <a:xfrm>
                <a:off x="757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
                <a:extLst>
                  <a:ext uri="{FF2B5EF4-FFF2-40B4-BE49-F238E27FC236}">
                    <a16:creationId xmlns:a16="http://schemas.microsoft.com/office/drawing/2014/main" id="{4AB5F8DC-D36C-4C3A-E828-15F66A3BF34E}"/>
                  </a:ext>
                </a:extLst>
              </p:cNvPr>
              <p:cNvSpPr/>
              <p:nvPr/>
            </p:nvSpPr>
            <p:spPr>
              <a:xfrm>
                <a:off x="865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
                <a:extLst>
                  <a:ext uri="{FF2B5EF4-FFF2-40B4-BE49-F238E27FC236}">
                    <a16:creationId xmlns:a16="http://schemas.microsoft.com/office/drawing/2014/main" id="{52A7A13F-C88A-C8D1-9BB5-4A793132F4C3}"/>
                  </a:ext>
                </a:extLst>
              </p:cNvPr>
              <p:cNvSpPr/>
              <p:nvPr/>
            </p:nvSpPr>
            <p:spPr>
              <a:xfrm>
                <a:off x="973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8">
                <a:extLst>
                  <a:ext uri="{FF2B5EF4-FFF2-40B4-BE49-F238E27FC236}">
                    <a16:creationId xmlns:a16="http://schemas.microsoft.com/office/drawing/2014/main" id="{968AE24D-B5C5-FCC5-42DE-0793608F411F}"/>
                  </a:ext>
                </a:extLst>
              </p:cNvPr>
              <p:cNvSpPr/>
              <p:nvPr/>
            </p:nvSpPr>
            <p:spPr>
              <a:xfrm>
                <a:off x="10819993" y="1620000"/>
                <a:ext cx="252000" cy="25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Gerade Verbindung 10">
                <a:extLst>
                  <a:ext uri="{FF2B5EF4-FFF2-40B4-BE49-F238E27FC236}">
                    <a16:creationId xmlns:a16="http://schemas.microsoft.com/office/drawing/2014/main" id="{C58955A5-033A-98ED-96B3-BDD84F46A531}"/>
                  </a:ext>
                </a:extLst>
              </p:cNvPr>
              <p:cNvCxnSpPr>
                <a:cxnSpLocks/>
                <a:stCxn id="61" idx="6"/>
                <a:endCxn id="62" idx="2"/>
              </p:cNvCxnSpPr>
              <p:nvPr/>
            </p:nvCxnSpPr>
            <p:spPr>
              <a:xfrm>
                <a:off x="8911993" y="17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65" name="Gerade Verbindung 17">
                <a:extLst>
                  <a:ext uri="{FF2B5EF4-FFF2-40B4-BE49-F238E27FC236}">
                    <a16:creationId xmlns:a16="http://schemas.microsoft.com/office/drawing/2014/main" id="{7042EFDE-B3B1-91A9-2C9B-9D419AAF00D9}"/>
                  </a:ext>
                </a:extLst>
              </p:cNvPr>
              <p:cNvCxnSpPr>
                <a:cxnSpLocks/>
                <a:stCxn id="62" idx="6"/>
                <a:endCxn id="63" idx="2"/>
              </p:cNvCxnSpPr>
              <p:nvPr/>
            </p:nvCxnSpPr>
            <p:spPr>
              <a:xfrm>
                <a:off x="9991993" y="1746000"/>
                <a:ext cx="828000" cy="0"/>
              </a:xfrm>
              <a:prstGeom prst="line">
                <a:avLst/>
              </a:prstGeom>
              <a:ln/>
            </p:spPr>
            <p:style>
              <a:lnRef idx="3">
                <a:schemeClr val="dk1"/>
              </a:lnRef>
              <a:fillRef idx="0">
                <a:schemeClr val="dk1"/>
              </a:fillRef>
              <a:effectRef idx="2">
                <a:schemeClr val="dk1"/>
              </a:effectRef>
              <a:fontRef idx="minor">
                <a:schemeClr val="tx1"/>
              </a:fontRef>
            </p:style>
          </p:cxnSp>
          <p:cxnSp>
            <p:nvCxnSpPr>
              <p:cNvPr id="66" name="Gerade Verbindung 18">
                <a:extLst>
                  <a:ext uri="{FF2B5EF4-FFF2-40B4-BE49-F238E27FC236}">
                    <a16:creationId xmlns:a16="http://schemas.microsoft.com/office/drawing/2014/main" id="{A16134DC-423B-2F0D-8CE4-D91D846AF80E}"/>
                  </a:ext>
                </a:extLst>
              </p:cNvPr>
              <p:cNvCxnSpPr>
                <a:cxnSpLocks/>
                <a:stCxn id="60" idx="6"/>
                <a:endCxn id="61" idx="2"/>
              </p:cNvCxnSpPr>
              <p:nvPr/>
            </p:nvCxnSpPr>
            <p:spPr>
              <a:xfrm>
                <a:off x="7831993" y="1746000"/>
                <a:ext cx="828000" cy="0"/>
              </a:xfrm>
              <a:prstGeom prst="line">
                <a:avLst/>
              </a:prstGeom>
              <a:ln/>
            </p:spPr>
            <p:style>
              <a:lnRef idx="3">
                <a:schemeClr val="dk1"/>
              </a:lnRef>
              <a:fillRef idx="0">
                <a:schemeClr val="dk1"/>
              </a:fillRef>
              <a:effectRef idx="2">
                <a:schemeClr val="dk1"/>
              </a:effectRef>
              <a:fontRef idx="minor">
                <a:schemeClr val="tx1"/>
              </a:fontRef>
            </p:style>
          </p:cxnSp>
          <p:sp>
            <p:nvSpPr>
              <p:cNvPr id="67" name="Oval 36">
                <a:extLst>
                  <a:ext uri="{FF2B5EF4-FFF2-40B4-BE49-F238E27FC236}">
                    <a16:creationId xmlns:a16="http://schemas.microsoft.com/office/drawing/2014/main" id="{4803F846-7358-8892-F5C2-55CDA25EBC14}"/>
                  </a:ext>
                </a:extLst>
              </p:cNvPr>
              <p:cNvSpPr/>
              <p:nvPr/>
            </p:nvSpPr>
            <p:spPr>
              <a:xfrm>
                <a:off x="7416000" y="154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43">
                <a:extLst>
                  <a:ext uri="{FF2B5EF4-FFF2-40B4-BE49-F238E27FC236}">
                    <a16:creationId xmlns:a16="http://schemas.microsoft.com/office/drawing/2014/main" id="{015B6F4A-73F2-1E6A-5DE7-02FA0EB57229}"/>
                  </a:ext>
                </a:extLst>
              </p:cNvPr>
              <p:cNvSpPr/>
              <p:nvPr/>
            </p:nvSpPr>
            <p:spPr>
              <a:xfrm>
                <a:off x="7416000" y="262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45">
                <a:extLst>
                  <a:ext uri="{FF2B5EF4-FFF2-40B4-BE49-F238E27FC236}">
                    <a16:creationId xmlns:a16="http://schemas.microsoft.com/office/drawing/2014/main" id="{AED94905-8D06-61A2-1CA0-33E1A3E25DDA}"/>
                  </a:ext>
                </a:extLst>
              </p:cNvPr>
              <p:cNvSpPr/>
              <p:nvPr/>
            </p:nvSpPr>
            <p:spPr>
              <a:xfrm>
                <a:off x="7416000" y="370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47">
                <a:extLst>
                  <a:ext uri="{FF2B5EF4-FFF2-40B4-BE49-F238E27FC236}">
                    <a16:creationId xmlns:a16="http://schemas.microsoft.com/office/drawing/2014/main" id="{2AB1C1DB-B072-0BD4-AA88-00AE2B9D3EC1}"/>
                  </a:ext>
                </a:extLst>
              </p:cNvPr>
              <p:cNvSpPr/>
              <p:nvPr/>
            </p:nvSpPr>
            <p:spPr>
              <a:xfrm>
                <a:off x="7416000" y="4788000"/>
                <a:ext cx="550328" cy="91419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aphicFrame>
        <p:nvGraphicFramePr>
          <p:cNvPr id="72" name="表格 71">
            <a:extLst>
              <a:ext uri="{FF2B5EF4-FFF2-40B4-BE49-F238E27FC236}">
                <a16:creationId xmlns:a16="http://schemas.microsoft.com/office/drawing/2014/main" id="{AB546B98-152D-37C1-54C2-74ED403239DC}"/>
              </a:ext>
            </a:extLst>
          </p:cNvPr>
          <p:cNvGraphicFramePr>
            <a:graphicFrameLocks noGrp="1"/>
          </p:cNvGraphicFramePr>
          <p:nvPr/>
        </p:nvGraphicFramePr>
        <p:xfrm>
          <a:off x="991026" y="3769081"/>
          <a:ext cx="4978809" cy="1920240"/>
        </p:xfrm>
        <a:graphic>
          <a:graphicData uri="http://schemas.openxmlformats.org/drawingml/2006/table">
            <a:tbl>
              <a:tblPr firstRow="1" bandRow="1">
                <a:tableStyleId>{793D81CF-94F2-401A-BA57-92F5A7B2D0C5}</a:tableStyleId>
              </a:tblPr>
              <a:tblGrid>
                <a:gridCol w="1659603">
                  <a:extLst>
                    <a:ext uri="{9D8B030D-6E8A-4147-A177-3AD203B41FA5}">
                      <a16:colId xmlns:a16="http://schemas.microsoft.com/office/drawing/2014/main" val="2340904454"/>
                    </a:ext>
                  </a:extLst>
                </a:gridCol>
                <a:gridCol w="1659603">
                  <a:extLst>
                    <a:ext uri="{9D8B030D-6E8A-4147-A177-3AD203B41FA5}">
                      <a16:colId xmlns:a16="http://schemas.microsoft.com/office/drawing/2014/main" val="2956588484"/>
                    </a:ext>
                  </a:extLst>
                </a:gridCol>
                <a:gridCol w="1659603">
                  <a:extLst>
                    <a:ext uri="{9D8B030D-6E8A-4147-A177-3AD203B41FA5}">
                      <a16:colId xmlns:a16="http://schemas.microsoft.com/office/drawing/2014/main" val="706290444"/>
                    </a:ext>
                  </a:extLst>
                </a:gridCol>
              </a:tblGrid>
              <a:tr h="477804">
                <a:tc>
                  <a:txBody>
                    <a:bodyPr/>
                    <a:lstStyle/>
                    <a:p>
                      <a:endParaRPr lang="en-US" dirty="0"/>
                    </a:p>
                  </a:txBody>
                  <a:tcPr/>
                </a:tc>
                <a:tc>
                  <a:txBody>
                    <a:bodyPr/>
                    <a:lstStyle/>
                    <a:p>
                      <a:r>
                        <a:rPr lang="en-US" dirty="0"/>
                        <a:t>Wright-Fisher model</a:t>
                      </a:r>
                    </a:p>
                  </a:txBody>
                  <a:tcPr/>
                </a:tc>
                <a:tc>
                  <a:txBody>
                    <a:bodyPr/>
                    <a:lstStyle/>
                    <a:p>
                      <a:r>
                        <a:rPr lang="en-US" dirty="0"/>
                        <a:t>Moran model</a:t>
                      </a:r>
                    </a:p>
                  </a:txBody>
                  <a:tcPr/>
                </a:tc>
                <a:extLst>
                  <a:ext uri="{0D108BD9-81ED-4DB2-BD59-A6C34878D82A}">
                    <a16:rowId xmlns:a16="http://schemas.microsoft.com/office/drawing/2014/main" val="786981525"/>
                  </a:ext>
                </a:extLst>
              </a:tr>
              <a:tr h="477804">
                <a:tc>
                  <a:txBody>
                    <a:bodyPr/>
                    <a:lstStyle/>
                    <a:p>
                      <a:r>
                        <a:rPr lang="en-US" dirty="0"/>
                        <a:t>Generation time</a:t>
                      </a:r>
                    </a:p>
                  </a:txBody>
                  <a:tcPr/>
                </a:tc>
                <a:tc>
                  <a:txBody>
                    <a:bodyPr/>
                    <a:lstStyle/>
                    <a:p>
                      <a:r>
                        <a:rPr lang="en-US" dirty="0"/>
                        <a:t>Non-overlapping</a:t>
                      </a:r>
                    </a:p>
                  </a:txBody>
                  <a:tcPr/>
                </a:tc>
                <a:tc>
                  <a:txBody>
                    <a:bodyPr/>
                    <a:lstStyle/>
                    <a:p>
                      <a:r>
                        <a:rPr lang="en-US" dirty="0"/>
                        <a:t>overlapping</a:t>
                      </a:r>
                    </a:p>
                  </a:txBody>
                  <a:tcPr/>
                </a:tc>
                <a:extLst>
                  <a:ext uri="{0D108BD9-81ED-4DB2-BD59-A6C34878D82A}">
                    <a16:rowId xmlns:a16="http://schemas.microsoft.com/office/drawing/2014/main" val="541423556"/>
                  </a:ext>
                </a:extLst>
              </a:tr>
              <a:tr h="477804">
                <a:tc>
                  <a:txBody>
                    <a:bodyPr/>
                    <a:lstStyle/>
                    <a:p>
                      <a:r>
                        <a:rPr lang="en-US" dirty="0"/>
                        <a:t>offspring</a:t>
                      </a:r>
                    </a:p>
                  </a:txBody>
                  <a:tcPr/>
                </a:tc>
                <a:tc>
                  <a:txBody>
                    <a:bodyPr/>
                    <a:lstStyle/>
                    <a:p>
                      <a:r>
                        <a:rPr lang="en-US" dirty="0"/>
                        <a:t>[0,N]</a:t>
                      </a:r>
                    </a:p>
                  </a:txBody>
                  <a:tcPr/>
                </a:tc>
                <a:tc>
                  <a:txBody>
                    <a:bodyPr/>
                    <a:lstStyle/>
                    <a:p>
                      <a:r>
                        <a:rPr lang="en-US" dirty="0"/>
                        <a:t>[0,2] birth and death </a:t>
                      </a:r>
                      <a:endParaRPr lang="en-US" i="1" dirty="0"/>
                    </a:p>
                  </a:txBody>
                  <a:tcPr/>
                </a:tc>
                <a:extLst>
                  <a:ext uri="{0D108BD9-81ED-4DB2-BD59-A6C34878D82A}">
                    <a16:rowId xmlns:a16="http://schemas.microsoft.com/office/drawing/2014/main" val="2600747808"/>
                  </a:ext>
                </a:extLst>
              </a:tr>
            </a:tbl>
          </a:graphicData>
        </a:graphic>
      </p:graphicFrame>
      <p:sp>
        <p:nvSpPr>
          <p:cNvPr id="74" name="文本框 73">
            <a:extLst>
              <a:ext uri="{FF2B5EF4-FFF2-40B4-BE49-F238E27FC236}">
                <a16:creationId xmlns:a16="http://schemas.microsoft.com/office/drawing/2014/main" id="{597CDC4C-4AA4-15E6-861F-490E68A58362}"/>
              </a:ext>
            </a:extLst>
          </p:cNvPr>
          <p:cNvSpPr txBox="1"/>
          <p:nvPr/>
        </p:nvSpPr>
        <p:spPr>
          <a:xfrm>
            <a:off x="6932909" y="1440080"/>
            <a:ext cx="6098582" cy="369332"/>
          </a:xfrm>
          <a:prstGeom prst="rect">
            <a:avLst/>
          </a:prstGeom>
          <a:noFill/>
        </p:spPr>
        <p:txBody>
          <a:bodyPr wrap="square">
            <a:spAutoFit/>
          </a:bodyPr>
          <a:lstStyle/>
          <a:p>
            <a:r>
              <a:rPr lang="en-US" altLang="zh-CN" dirty="0"/>
              <a:t>Wright-Fisher Model </a:t>
            </a:r>
            <a:endParaRPr lang="en-US" dirty="0"/>
          </a:p>
        </p:txBody>
      </p:sp>
      <p:sp>
        <p:nvSpPr>
          <p:cNvPr id="77" name="日期占位符 76">
            <a:extLst>
              <a:ext uri="{FF2B5EF4-FFF2-40B4-BE49-F238E27FC236}">
                <a16:creationId xmlns:a16="http://schemas.microsoft.com/office/drawing/2014/main" id="{03D83809-23F5-B7C6-8163-829B9F21335B}"/>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06710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block reconstruction</a:t>
            </a:r>
          </a:p>
        </p:txBody>
      </p:sp>
      <p:sp>
        <p:nvSpPr>
          <p:cNvPr id="305" name="Google Shape;305;p3"/>
          <p:cNvSpPr txBox="1">
            <a:spLocks noGrp="1"/>
          </p:cNvSpPr>
          <p:nvPr>
            <p:ph idx="1"/>
          </p:nvPr>
        </p:nvSpPr>
        <p:spPr>
          <a:xfrm>
            <a:off x="838200" y="4543425"/>
            <a:ext cx="4898572" cy="1276601"/>
          </a:xfrm>
          <a:noFill/>
          <a:ln>
            <a:noFill/>
          </a:ln>
        </p:spPr>
        <p:txBody>
          <a:bodyPr spcFirstLastPara="1" wrap="square" lIns="91425" tIns="45700" rIns="91425" bIns="45700" anchor="b" anchorCtr="0">
            <a:normAutofit lnSpcReduction="10000"/>
          </a:bodyPr>
          <a:lstStyle/>
          <a:p>
            <a:pPr marL="0" lvl="0" indent="0">
              <a:buNone/>
            </a:pPr>
            <a:r>
              <a:rPr lang="en-US" dirty="0"/>
              <a:t>Reconstruct clusters for each chromosome, with a stringent correlation</a:t>
            </a:r>
          </a:p>
        </p:txBody>
      </p:sp>
      <p:sp>
        <p:nvSpPr>
          <p:cNvPr id="3" name="页脚占位符 2">
            <a:extLst>
              <a:ext uri="{FF2B5EF4-FFF2-40B4-BE49-F238E27FC236}">
                <a16:creationId xmlns:a16="http://schemas.microsoft.com/office/drawing/2014/main" id="{A9445DE8-D5D6-1A78-DBBD-51D50380FD18}"/>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69F1BD3D-1885-FE8A-4756-3261C7BF97D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72</a:t>
            </a:fld>
            <a:endParaRPr lang="en-US"/>
          </a:p>
        </p:txBody>
      </p:sp>
      <p:sp>
        <p:nvSpPr>
          <p:cNvPr id="311" name="Google Shape;311;p3"/>
          <p:cNvSpPr txBox="1">
            <a:spLocks noGrp="1"/>
          </p:cNvSpPr>
          <p:nvPr>
            <p:ph type="body" idx="4294967295"/>
          </p:nvPr>
        </p:nvSpPr>
        <p:spPr>
          <a:xfrm>
            <a:off x="7137400" y="1954213"/>
            <a:ext cx="5054600" cy="1900237"/>
          </a:xfrm>
          <a:prstGeom prst="rect">
            <a:avLst/>
          </a:prstGeom>
          <a:noFill/>
          <a:ln>
            <a:noFill/>
          </a:ln>
        </p:spPr>
        <p:txBody>
          <a:bodyPr spcFirstLastPara="1" wrap="square" lIns="91425" tIns="45700" rIns="91425" bIns="45700" anchor="t" anchorCtr="0">
            <a:normAutofit/>
          </a:bodyPr>
          <a:lstStyle/>
          <a:p>
            <a:pPr marL="228600" lvl="0" indent="-114300" algn="l" rtl="0">
              <a:lnSpc>
                <a:spcPct val="140000"/>
              </a:lnSpc>
              <a:spcBef>
                <a:spcPts val="0"/>
              </a:spcBef>
              <a:spcAft>
                <a:spcPts val="0"/>
              </a:spcAft>
              <a:buClr>
                <a:schemeClr val="dk2"/>
              </a:buClr>
              <a:buSzPts val="1800"/>
              <a:buNone/>
            </a:pPr>
            <a:r>
              <a:rPr lang="en-US" sz="2000" dirty="0"/>
              <a:t>Windows size can be different for each chromosome</a:t>
            </a:r>
            <a:endParaRPr sz="2000" dirty="0"/>
          </a:p>
        </p:txBody>
      </p:sp>
      <p:pic>
        <p:nvPicPr>
          <p:cNvPr id="309" name="Google Shape;309;p3"/>
          <p:cNvPicPr preferRelativeResize="0"/>
          <p:nvPr/>
        </p:nvPicPr>
        <p:blipFill rotWithShape="1">
          <a:blip r:embed="rId3">
            <a:clrChange>
              <a:clrFrom>
                <a:srgbClr val="FFFFFE"/>
              </a:clrFrom>
              <a:clrTo>
                <a:srgbClr val="FFFFFE">
                  <a:alpha val="0"/>
                </a:srgbClr>
              </a:clrTo>
            </a:clrChange>
            <a:alphaModFix/>
          </a:blip>
          <a:srcRect l="6705" r="9577" b="60536"/>
          <a:stretch/>
        </p:blipFill>
        <p:spPr>
          <a:xfrm>
            <a:off x="635275" y="1887325"/>
            <a:ext cx="5460725" cy="1967850"/>
          </a:xfrm>
          <a:prstGeom prst="rect">
            <a:avLst/>
          </a:prstGeom>
          <a:noFill/>
          <a:ln>
            <a:noFill/>
          </a:ln>
        </p:spPr>
      </p:pic>
      <p:pic>
        <p:nvPicPr>
          <p:cNvPr id="310" name="Google Shape;310;p3"/>
          <p:cNvPicPr preferRelativeResize="0"/>
          <p:nvPr/>
        </p:nvPicPr>
        <p:blipFill rotWithShape="1">
          <a:blip r:embed="rId3">
            <a:clrChange>
              <a:clrFrom>
                <a:srgbClr val="FFFFFE"/>
              </a:clrFrom>
              <a:clrTo>
                <a:srgbClr val="FFFFFE">
                  <a:alpha val="0"/>
                </a:srgbClr>
              </a:clrTo>
            </a:clrChange>
            <a:alphaModFix/>
          </a:blip>
          <a:srcRect l="3625" t="43889" r="4361"/>
          <a:stretch/>
        </p:blipFill>
        <p:spPr>
          <a:xfrm>
            <a:off x="5736772" y="3222171"/>
            <a:ext cx="5923204" cy="2597855"/>
          </a:xfrm>
          <a:prstGeom prst="rect">
            <a:avLst/>
          </a:prstGeom>
          <a:noFill/>
          <a:ln>
            <a:noFill/>
          </a:ln>
        </p:spPr>
      </p:pic>
      <p:sp>
        <p:nvSpPr>
          <p:cNvPr id="8" name="日期占位符 7">
            <a:extLst>
              <a:ext uri="{FF2B5EF4-FFF2-40B4-BE49-F238E27FC236}">
                <a16:creationId xmlns:a16="http://schemas.microsoft.com/office/drawing/2014/main" id="{149B8989-3F92-DA45-85DD-0EB9E6D55A7D}"/>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g198101f9eaa_0_1192"/>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Haplovalidate: block correlation</a:t>
            </a:r>
          </a:p>
        </p:txBody>
      </p:sp>
      <p:sp>
        <p:nvSpPr>
          <p:cNvPr id="317" name="Google Shape;317;g198101f9eaa_0_1192"/>
          <p:cNvSpPr txBox="1">
            <a:spLocks noGrp="1"/>
          </p:cNvSpPr>
          <p:nvPr>
            <p:ph idx="1"/>
          </p:nvPr>
        </p:nvSpPr>
        <p:spPr>
          <a:xfrm>
            <a:off x="838200" y="3917756"/>
            <a:ext cx="5650179" cy="1862138"/>
          </a:xfrm>
          <a:noFill/>
          <a:ln>
            <a:noFill/>
          </a:ln>
        </p:spPr>
        <p:txBody>
          <a:bodyPr spcFirstLastPara="1" wrap="square" lIns="91425" tIns="45700" rIns="91425" bIns="45700" anchor="b" anchorCtr="0">
            <a:normAutofit/>
          </a:bodyPr>
          <a:lstStyle/>
          <a:p>
            <a:pPr lvl="0"/>
            <a:r>
              <a:rPr lang="en-US" sz="2000" dirty="0"/>
              <a:t>one sided t-test</a:t>
            </a:r>
          </a:p>
          <a:p>
            <a:pPr lvl="0"/>
            <a:r>
              <a:rPr lang="en-US" sz="2000" dirty="0"/>
              <a:t>H0: focal correlation =&lt; background correlation</a:t>
            </a:r>
          </a:p>
          <a:p>
            <a:pPr lvl="0"/>
            <a:r>
              <a:rPr lang="en-US" sz="2000" dirty="0"/>
              <a:t>H1: focal correlation &gt; background correlation</a:t>
            </a:r>
          </a:p>
        </p:txBody>
      </p:sp>
      <p:sp>
        <p:nvSpPr>
          <p:cNvPr id="3" name="页脚占位符 2">
            <a:extLst>
              <a:ext uri="{FF2B5EF4-FFF2-40B4-BE49-F238E27FC236}">
                <a16:creationId xmlns:a16="http://schemas.microsoft.com/office/drawing/2014/main" id="{5F76906D-43F5-41FD-965F-D1FE49A0EBED}"/>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2D773239-3D6B-CE89-9061-3F22E767903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73</a:t>
            </a:fld>
            <a:endParaRPr lang="en-US"/>
          </a:p>
        </p:txBody>
      </p:sp>
      <p:sp>
        <p:nvSpPr>
          <p:cNvPr id="321" name="Google Shape;321;g198101f9eaa_0_1192"/>
          <p:cNvSpPr txBox="1">
            <a:spLocks noGrp="1"/>
          </p:cNvSpPr>
          <p:nvPr>
            <p:ph type="body" idx="4294967295"/>
          </p:nvPr>
        </p:nvSpPr>
        <p:spPr>
          <a:xfrm>
            <a:off x="7137400" y="1774825"/>
            <a:ext cx="5054600" cy="1901825"/>
          </a:xfrm>
          <a:prstGeom prst="rect">
            <a:avLst/>
          </a:prstGeom>
          <a:noFill/>
          <a:ln>
            <a:noFill/>
          </a:ln>
        </p:spPr>
        <p:txBody>
          <a:bodyPr spcFirstLastPara="1" wrap="square" lIns="91425" tIns="45700" rIns="91425" bIns="45700" anchor="t" anchorCtr="0">
            <a:normAutofit/>
          </a:bodyPr>
          <a:lstStyle/>
          <a:p>
            <a:pPr marL="457200" lvl="0" indent="-342900" algn="l" rtl="0">
              <a:lnSpc>
                <a:spcPct val="140000"/>
              </a:lnSpc>
              <a:spcBef>
                <a:spcPts val="0"/>
              </a:spcBef>
              <a:spcAft>
                <a:spcPts val="0"/>
              </a:spcAft>
              <a:buSzPts val="1800"/>
              <a:buChar char="•"/>
            </a:pPr>
            <a:r>
              <a:rPr lang="en-US" sz="2000" dirty="0"/>
              <a:t>focal correlation: within chromosome</a:t>
            </a:r>
            <a:endParaRPr sz="2000" dirty="0"/>
          </a:p>
          <a:p>
            <a:pPr marL="457200" lvl="0" indent="-342900" algn="l" rtl="0">
              <a:lnSpc>
                <a:spcPct val="140000"/>
              </a:lnSpc>
              <a:spcBef>
                <a:spcPts val="0"/>
              </a:spcBef>
              <a:spcAft>
                <a:spcPts val="0"/>
              </a:spcAft>
              <a:buSzPts val="1800"/>
              <a:buChar char="•"/>
            </a:pPr>
            <a:r>
              <a:rPr lang="en-US" sz="2000" dirty="0"/>
              <a:t>background correlation: across chromosomes</a:t>
            </a:r>
            <a:endParaRPr sz="2000" dirty="0"/>
          </a:p>
        </p:txBody>
      </p:sp>
      <p:pic>
        <p:nvPicPr>
          <p:cNvPr id="322" name="Google Shape;322;g198101f9eaa_0_1192"/>
          <p:cNvPicPr preferRelativeResize="0"/>
          <p:nvPr/>
        </p:nvPicPr>
        <p:blipFill rotWithShape="1">
          <a:blip r:embed="rId3">
            <a:clrChange>
              <a:clrFrom>
                <a:srgbClr val="FFFFFE"/>
              </a:clrFrom>
              <a:clrTo>
                <a:srgbClr val="FFFFFE">
                  <a:alpha val="0"/>
                </a:srgbClr>
              </a:clrTo>
            </a:clrChange>
            <a:alphaModFix/>
          </a:blip>
          <a:srcRect l="8288" r="5556" b="46265"/>
          <a:stretch/>
        </p:blipFill>
        <p:spPr>
          <a:xfrm>
            <a:off x="548950" y="1733225"/>
            <a:ext cx="5650180" cy="1985325"/>
          </a:xfrm>
          <a:prstGeom prst="rect">
            <a:avLst/>
          </a:prstGeom>
          <a:noFill/>
          <a:ln>
            <a:noFill/>
          </a:ln>
        </p:spPr>
      </p:pic>
      <p:pic>
        <p:nvPicPr>
          <p:cNvPr id="323" name="Google Shape;323;g198101f9eaa_0_1192"/>
          <p:cNvPicPr preferRelativeResize="0"/>
          <p:nvPr/>
        </p:nvPicPr>
        <p:blipFill rotWithShape="1">
          <a:blip r:embed="rId3">
            <a:clrChange>
              <a:clrFrom>
                <a:srgbClr val="FFFFFE"/>
              </a:clrFrom>
              <a:clrTo>
                <a:srgbClr val="FFFFFE">
                  <a:alpha val="0"/>
                </a:srgbClr>
              </a:clrTo>
            </a:clrChange>
            <a:alphaModFix/>
          </a:blip>
          <a:srcRect l="8288" t="55195" r="17577"/>
          <a:stretch/>
        </p:blipFill>
        <p:spPr>
          <a:xfrm>
            <a:off x="5566575" y="3806450"/>
            <a:ext cx="6122725" cy="2084750"/>
          </a:xfrm>
          <a:prstGeom prst="rect">
            <a:avLst/>
          </a:prstGeom>
          <a:noFill/>
          <a:ln>
            <a:noFill/>
          </a:ln>
        </p:spPr>
      </p:pic>
      <p:sp>
        <p:nvSpPr>
          <p:cNvPr id="8" name="日期占位符 7">
            <a:extLst>
              <a:ext uri="{FF2B5EF4-FFF2-40B4-BE49-F238E27FC236}">
                <a16:creationId xmlns:a16="http://schemas.microsoft.com/office/drawing/2014/main" id="{8844F8DD-7BD1-02BE-3FA2-796560A2E744}"/>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7"/>
          <p:cNvSpPr txBox="1">
            <a:spLocks noGrp="1"/>
          </p:cNvSpPr>
          <p:nvPr>
            <p:ph type="title"/>
          </p:nvPr>
        </p:nvSpPr>
        <p:spPr>
          <a:xfrm>
            <a:off x="839788" y="365125"/>
            <a:ext cx="10515600" cy="1325563"/>
          </a:xfrm>
          <a:noFill/>
          <a:ln>
            <a:noFill/>
          </a:ln>
        </p:spPr>
        <p:txBody>
          <a:bodyPr spcFirstLastPara="1" wrap="square" lIns="91425" tIns="45700" rIns="91425" bIns="45700" anchor="ctr" anchorCtr="0">
            <a:normAutofit/>
          </a:bodyPr>
          <a:lstStyle/>
          <a:p>
            <a:pPr lvl="0"/>
            <a:r>
              <a:rPr lang="en-US" dirty="0"/>
              <a:t>Haplovalidate: block extension</a:t>
            </a:r>
          </a:p>
        </p:txBody>
      </p:sp>
      <p:sp>
        <p:nvSpPr>
          <p:cNvPr id="329" name="Google Shape;329;p7"/>
          <p:cNvSpPr txBox="1">
            <a:spLocks noGrp="1"/>
          </p:cNvSpPr>
          <p:nvPr>
            <p:ph type="body" idx="1"/>
          </p:nvPr>
        </p:nvSpPr>
        <p:spPr>
          <a:xfrm>
            <a:off x="839788" y="1681163"/>
            <a:ext cx="5157787" cy="823912"/>
          </a:xfrm>
          <a:noFill/>
          <a:ln>
            <a:noFill/>
          </a:ln>
        </p:spPr>
        <p:txBody>
          <a:bodyPr spcFirstLastPara="1" wrap="square" lIns="91425" tIns="45700" rIns="91425" bIns="45700" anchor="b" anchorCtr="0">
            <a:noAutofit/>
          </a:bodyPr>
          <a:lstStyle/>
          <a:p>
            <a:pPr lvl="0"/>
            <a:r>
              <a:rPr lang="en-US" dirty="0" err="1"/>
              <a:t>pvalue</a:t>
            </a:r>
            <a:r>
              <a:rPr lang="en-US" dirty="0"/>
              <a:t> &lt; 0.025 (H1, focal correlation is higher)</a:t>
            </a:r>
          </a:p>
        </p:txBody>
      </p:sp>
      <p:sp>
        <p:nvSpPr>
          <p:cNvPr id="331" name="Google Shape;331;p7"/>
          <p:cNvSpPr txBox="1">
            <a:spLocks noGrp="1"/>
          </p:cNvSpPr>
          <p:nvPr>
            <p:ph sz="half" idx="2"/>
          </p:nvPr>
        </p:nvSpPr>
        <p:spPr>
          <a:xfrm>
            <a:off x="6312663" y="1544200"/>
            <a:ext cx="5157787" cy="1097838"/>
          </a:xfrm>
          <a:noFill/>
          <a:ln>
            <a:noFill/>
          </a:ln>
        </p:spPr>
        <p:txBody>
          <a:bodyPr spcFirstLastPara="1" wrap="square" lIns="91425" tIns="45700" rIns="91425" bIns="45700" anchor="b" anchorCtr="0">
            <a:noAutofit/>
          </a:bodyPr>
          <a:lstStyle/>
          <a:p>
            <a:pPr marL="0" lvl="0" indent="0">
              <a:buNone/>
            </a:pPr>
            <a:r>
              <a:rPr lang="en-US" dirty="0" err="1"/>
              <a:t>pvalue</a:t>
            </a:r>
            <a:r>
              <a:rPr lang="en-US" dirty="0"/>
              <a:t> &gt; 0.025 (H0, focal correlation is NOT higher)</a:t>
            </a:r>
          </a:p>
        </p:txBody>
      </p:sp>
      <p:sp>
        <p:nvSpPr>
          <p:cNvPr id="330" name="Google Shape;330;p7"/>
          <p:cNvSpPr txBox="1">
            <a:spLocks noGrp="1"/>
          </p:cNvSpPr>
          <p:nvPr>
            <p:ph type="body" sz="quarter" idx="3"/>
          </p:nvPr>
        </p:nvSpPr>
        <p:spPr>
          <a:xfrm>
            <a:off x="649956" y="3893700"/>
            <a:ext cx="5183188" cy="823912"/>
          </a:xfrm>
          <a:noFill/>
          <a:ln>
            <a:noFill/>
          </a:ln>
        </p:spPr>
        <p:txBody>
          <a:bodyPr spcFirstLastPara="1" wrap="square" lIns="91425" tIns="45700" rIns="91425" bIns="45700" anchor="t" anchorCtr="0">
            <a:normAutofit lnSpcReduction="10000"/>
          </a:bodyPr>
          <a:lstStyle/>
          <a:p>
            <a:pPr lvl="0"/>
            <a:r>
              <a:rPr lang="en-US" sz="1800" b="0" dirty="0"/>
              <a:t>start again, with more relaxed correlation</a:t>
            </a:r>
          </a:p>
          <a:p>
            <a:pPr lvl="0"/>
            <a:r>
              <a:rPr lang="en-US" sz="1800" b="0" dirty="0"/>
              <a:t>	Repeat 1-3 until p value &gt;0.025</a:t>
            </a:r>
          </a:p>
        </p:txBody>
      </p:sp>
      <p:sp>
        <p:nvSpPr>
          <p:cNvPr id="332" name="Google Shape;332;p7"/>
          <p:cNvSpPr txBox="1">
            <a:spLocks noGrp="1"/>
          </p:cNvSpPr>
          <p:nvPr>
            <p:ph sz="quarter" idx="4"/>
          </p:nvPr>
        </p:nvSpPr>
        <p:spPr>
          <a:xfrm>
            <a:off x="6312663" y="5521326"/>
            <a:ext cx="5183188" cy="647700"/>
          </a:xfrm>
          <a:noFill/>
          <a:ln>
            <a:noFill/>
          </a:ln>
        </p:spPr>
        <p:txBody>
          <a:bodyPr spcFirstLastPara="1" wrap="square" lIns="91425" tIns="45700" rIns="91425" bIns="45700" anchor="t" anchorCtr="0">
            <a:normAutofit/>
          </a:bodyPr>
          <a:lstStyle/>
          <a:p>
            <a:pPr lvl="0"/>
            <a:r>
              <a:rPr lang="en-US" dirty="0"/>
              <a:t>Reconstruction is finished</a:t>
            </a:r>
          </a:p>
        </p:txBody>
      </p:sp>
      <p:sp>
        <p:nvSpPr>
          <p:cNvPr id="3" name="页脚占位符 2">
            <a:extLst>
              <a:ext uri="{FF2B5EF4-FFF2-40B4-BE49-F238E27FC236}">
                <a16:creationId xmlns:a16="http://schemas.microsoft.com/office/drawing/2014/main" id="{3930EBCF-AF60-268A-F290-53417AA1352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70B577EB-50AC-5DA8-5C70-AB70973FFF6C}"/>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74</a:t>
            </a:fld>
            <a:endParaRPr lang="en-US"/>
          </a:p>
        </p:txBody>
      </p:sp>
      <p:pic>
        <p:nvPicPr>
          <p:cNvPr id="336" name="Google Shape;336;p7"/>
          <p:cNvPicPr preferRelativeResize="0"/>
          <p:nvPr/>
        </p:nvPicPr>
        <p:blipFill rotWithShape="1">
          <a:blip r:embed="rId3">
            <a:clrChange>
              <a:clrFrom>
                <a:srgbClr val="FFFFFE"/>
              </a:clrFrom>
              <a:clrTo>
                <a:srgbClr val="FFFFFE">
                  <a:alpha val="0"/>
                </a:srgbClr>
              </a:clrTo>
            </a:clrChange>
            <a:alphaModFix/>
          </a:blip>
          <a:srcRect l="2435" r="48959" b="46760"/>
          <a:stretch/>
        </p:blipFill>
        <p:spPr>
          <a:xfrm>
            <a:off x="721550" y="2336175"/>
            <a:ext cx="5040001" cy="1367025"/>
          </a:xfrm>
          <a:prstGeom prst="rect">
            <a:avLst/>
          </a:prstGeom>
          <a:noFill/>
          <a:ln>
            <a:noFill/>
          </a:ln>
        </p:spPr>
      </p:pic>
      <p:pic>
        <p:nvPicPr>
          <p:cNvPr id="337" name="Google Shape;337;p7"/>
          <p:cNvPicPr preferRelativeResize="0"/>
          <p:nvPr/>
        </p:nvPicPr>
        <p:blipFill rotWithShape="1">
          <a:blip r:embed="rId3">
            <a:clrChange>
              <a:clrFrom>
                <a:srgbClr val="FFFFFE"/>
              </a:clrFrom>
              <a:clrTo>
                <a:srgbClr val="FFFFFE">
                  <a:alpha val="0"/>
                </a:srgbClr>
              </a:clrTo>
            </a:clrChange>
            <a:alphaModFix/>
          </a:blip>
          <a:srcRect l="55490"/>
          <a:stretch/>
        </p:blipFill>
        <p:spPr>
          <a:xfrm>
            <a:off x="6172200" y="3074845"/>
            <a:ext cx="4874252" cy="2711736"/>
          </a:xfrm>
          <a:prstGeom prst="rect">
            <a:avLst/>
          </a:prstGeom>
          <a:noFill/>
          <a:ln>
            <a:noFill/>
          </a:ln>
        </p:spPr>
      </p:pic>
      <p:sp>
        <p:nvSpPr>
          <p:cNvPr id="11" name="日期占位符 10">
            <a:extLst>
              <a:ext uri="{FF2B5EF4-FFF2-40B4-BE49-F238E27FC236}">
                <a16:creationId xmlns:a16="http://schemas.microsoft.com/office/drawing/2014/main" id="{8647AACF-F2A7-00A2-65B3-FF4EBC47E386}"/>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328">
          <a:extLst>
            <a:ext uri="{FF2B5EF4-FFF2-40B4-BE49-F238E27FC236}">
              <a16:creationId xmlns:a16="http://schemas.microsoft.com/office/drawing/2014/main" id="{1BF5A45D-F2CF-C1D8-C8C6-29B661B22591}"/>
            </a:ext>
          </a:extLst>
        </p:cNvPr>
        <p:cNvGrpSpPr/>
        <p:nvPr/>
      </p:nvGrpSpPr>
      <p:grpSpPr>
        <a:xfrm>
          <a:off x="0" y="0"/>
          <a:ext cx="0" cy="0"/>
          <a:chOff x="0" y="0"/>
          <a:chExt cx="0" cy="0"/>
        </a:xfrm>
      </p:grpSpPr>
      <p:sp>
        <p:nvSpPr>
          <p:cNvPr id="329" name="Google Shape;329;p21">
            <a:extLst>
              <a:ext uri="{FF2B5EF4-FFF2-40B4-BE49-F238E27FC236}">
                <a16:creationId xmlns:a16="http://schemas.microsoft.com/office/drawing/2014/main" id="{A606B024-3671-FBD5-527E-0368D68EF0A2}"/>
              </a:ext>
            </a:extLst>
          </p:cNvPr>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Estimate the selection coefficient</a:t>
            </a:r>
          </a:p>
        </p:txBody>
      </p:sp>
      <p:sp>
        <p:nvSpPr>
          <p:cNvPr id="4" name="页脚占位符 3">
            <a:extLst>
              <a:ext uri="{FF2B5EF4-FFF2-40B4-BE49-F238E27FC236}">
                <a16:creationId xmlns:a16="http://schemas.microsoft.com/office/drawing/2014/main" id="{0AF5D63C-A878-6A1E-20E9-415E3E1D8B9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E11AC1CD-7E93-3C5B-498E-32E66061BB77}"/>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75</a:t>
            </a:fld>
            <a:endParaRPr lang="en-US"/>
          </a:p>
        </p:txBody>
      </p:sp>
      <p:pic>
        <p:nvPicPr>
          <p:cNvPr id="333" name="Google Shape;333;p21">
            <a:extLst>
              <a:ext uri="{FF2B5EF4-FFF2-40B4-BE49-F238E27FC236}">
                <a16:creationId xmlns:a16="http://schemas.microsoft.com/office/drawing/2014/main" id="{A67A65F3-8CE9-ABD0-6F45-C78897AC9CDD}"/>
              </a:ext>
            </a:extLst>
          </p:cNvPr>
          <p:cNvPicPr preferRelativeResize="0"/>
          <p:nvPr/>
        </p:nvPicPr>
        <p:blipFill>
          <a:blip r:embed="rId3">
            <a:clrChange>
              <a:clrFrom>
                <a:srgbClr val="FFFFFF"/>
              </a:clrFrom>
              <a:clrTo>
                <a:srgbClr val="FFFFFF">
                  <a:alpha val="0"/>
                </a:srgbClr>
              </a:clrTo>
            </a:clrChange>
            <a:alphaModFix/>
          </a:blip>
          <a:stretch>
            <a:fillRect/>
          </a:stretch>
        </p:blipFill>
        <p:spPr>
          <a:xfrm>
            <a:off x="7183825" y="1819388"/>
            <a:ext cx="3983400" cy="3927575"/>
          </a:xfrm>
          <a:prstGeom prst="rect">
            <a:avLst/>
          </a:prstGeom>
          <a:noFill/>
          <a:ln>
            <a:noFill/>
          </a:ln>
        </p:spPr>
      </p:pic>
      <p:pic>
        <p:nvPicPr>
          <p:cNvPr id="334" name="Google Shape;334;p21">
            <a:extLst>
              <a:ext uri="{FF2B5EF4-FFF2-40B4-BE49-F238E27FC236}">
                <a16:creationId xmlns:a16="http://schemas.microsoft.com/office/drawing/2014/main" id="{A8D73AA5-CCD3-935B-B309-F8839AFB502A}"/>
              </a:ext>
            </a:extLst>
          </p:cNvPr>
          <p:cNvPicPr preferRelativeResize="0"/>
          <p:nvPr/>
        </p:nvPicPr>
        <p:blipFill>
          <a:blip r:embed="rId4">
            <a:alphaModFix/>
          </a:blip>
          <a:stretch>
            <a:fillRect/>
          </a:stretch>
        </p:blipFill>
        <p:spPr>
          <a:xfrm>
            <a:off x="888225" y="2150538"/>
            <a:ext cx="5858831" cy="3265250"/>
          </a:xfrm>
          <a:prstGeom prst="rect">
            <a:avLst/>
          </a:prstGeom>
          <a:noFill/>
          <a:ln>
            <a:noFill/>
          </a:ln>
        </p:spPr>
      </p:pic>
      <p:sp>
        <p:nvSpPr>
          <p:cNvPr id="2" name="页脚占位符 4">
            <a:extLst>
              <a:ext uri="{FF2B5EF4-FFF2-40B4-BE49-F238E27FC236}">
                <a16:creationId xmlns:a16="http://schemas.microsoft.com/office/drawing/2014/main" id="{F56EF3C4-E500-B9D4-D96D-74ACA881EECE}"/>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2E72B169-D95C-A464-AF9D-67C294A00DD4}"/>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190426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338">
          <a:extLst>
            <a:ext uri="{FF2B5EF4-FFF2-40B4-BE49-F238E27FC236}">
              <a16:creationId xmlns:a16="http://schemas.microsoft.com/office/drawing/2014/main" id="{E851D3CD-58B5-92AE-1B4B-B48F953CDFEF}"/>
            </a:ext>
          </a:extLst>
        </p:cNvPr>
        <p:cNvGrpSpPr/>
        <p:nvPr/>
      </p:nvGrpSpPr>
      <p:grpSpPr>
        <a:xfrm>
          <a:off x="0" y="0"/>
          <a:ext cx="0" cy="0"/>
          <a:chOff x="0" y="0"/>
          <a:chExt cx="0" cy="0"/>
        </a:xfrm>
      </p:grpSpPr>
      <p:sp>
        <p:nvSpPr>
          <p:cNvPr id="339" name="Google Shape;339;p22">
            <a:extLst>
              <a:ext uri="{FF2B5EF4-FFF2-40B4-BE49-F238E27FC236}">
                <a16:creationId xmlns:a16="http://schemas.microsoft.com/office/drawing/2014/main" id="{65F6D1DF-B18B-01CD-1571-65CA04F24EF7}"/>
              </a:ext>
            </a:extLst>
          </p:cNvPr>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dirty="0"/>
              <a:t>Hands-on: plotting selection coefficient distribution</a:t>
            </a:r>
          </a:p>
        </p:txBody>
      </p:sp>
      <p:sp>
        <p:nvSpPr>
          <p:cNvPr id="4" name="页脚占位符 3">
            <a:extLst>
              <a:ext uri="{FF2B5EF4-FFF2-40B4-BE49-F238E27FC236}">
                <a16:creationId xmlns:a16="http://schemas.microsoft.com/office/drawing/2014/main" id="{9AB23884-F9CF-ED0D-5951-B5A8871E1FEF}"/>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81F3470B-23D4-5AEF-7204-DC9F4BDAC2E1}"/>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76</a:t>
            </a:fld>
            <a:endParaRPr lang="en-US"/>
          </a:p>
        </p:txBody>
      </p:sp>
      <p:sp>
        <p:nvSpPr>
          <p:cNvPr id="2" name="页脚占位符 4">
            <a:extLst>
              <a:ext uri="{FF2B5EF4-FFF2-40B4-BE49-F238E27FC236}">
                <a16:creationId xmlns:a16="http://schemas.microsoft.com/office/drawing/2014/main" id="{2D0B81CA-E8DB-EAC7-A13B-52D821729CD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129FCAE7-AA4C-A3BC-D0AC-980466E2516D}"/>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3783613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47">
          <a:extLst>
            <a:ext uri="{FF2B5EF4-FFF2-40B4-BE49-F238E27FC236}">
              <a16:creationId xmlns:a16="http://schemas.microsoft.com/office/drawing/2014/main" id="{07913B49-C169-231C-A22F-9465921832F3}"/>
            </a:ext>
          </a:extLst>
        </p:cNvPr>
        <p:cNvGrpSpPr/>
        <p:nvPr/>
      </p:nvGrpSpPr>
      <p:grpSpPr>
        <a:xfrm>
          <a:off x="0" y="0"/>
          <a:ext cx="0" cy="0"/>
          <a:chOff x="0" y="0"/>
          <a:chExt cx="0" cy="0"/>
        </a:xfrm>
      </p:grpSpPr>
      <p:sp>
        <p:nvSpPr>
          <p:cNvPr id="348" name="Google Shape;348;p24">
            <a:extLst>
              <a:ext uri="{FF2B5EF4-FFF2-40B4-BE49-F238E27FC236}">
                <a16:creationId xmlns:a16="http://schemas.microsoft.com/office/drawing/2014/main" id="{C2F5C3B3-F588-354A-C3B2-D1E69FAACD6E}"/>
              </a:ext>
            </a:extLst>
          </p:cNvPr>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Plotting allele frequency trajectories</a:t>
            </a:r>
          </a:p>
        </p:txBody>
      </p:sp>
      <p:sp>
        <p:nvSpPr>
          <p:cNvPr id="349" name="Google Shape;349;p24">
            <a:extLst>
              <a:ext uri="{FF2B5EF4-FFF2-40B4-BE49-F238E27FC236}">
                <a16:creationId xmlns:a16="http://schemas.microsoft.com/office/drawing/2014/main" id="{3E9B7C29-B267-960E-5329-3D338B4ADC05}"/>
              </a:ext>
            </a:extLst>
          </p:cNvPr>
          <p:cNvSpPr txBox="1">
            <a:spLocks noGrp="1"/>
          </p:cNvSpPr>
          <p:nvPr>
            <p:ph idx="1"/>
          </p:nvPr>
        </p:nvSpPr>
        <p:spPr>
          <a:xfrm>
            <a:off x="838200" y="1825625"/>
            <a:ext cx="10515600" cy="4351338"/>
          </a:xfrm>
          <a:noFill/>
          <a:ln>
            <a:noFill/>
          </a:ln>
        </p:spPr>
        <p:txBody>
          <a:bodyPr spcFirstLastPara="1" wrap="square" lIns="91425" tIns="45700" rIns="91425" bIns="45700" anchor="t" anchorCtr="0">
            <a:normAutofit/>
          </a:bodyPr>
          <a:lstStyle/>
          <a:p>
            <a:pPr lvl="0"/>
            <a:r>
              <a:rPr lang="en-US" dirty="0"/>
              <a:t>Importance of polarization</a:t>
            </a:r>
            <a:r>
              <a:rPr lang="zh-CN" altLang="en-US" dirty="0"/>
              <a:t>（</a:t>
            </a:r>
            <a:r>
              <a:rPr lang="en-US" altLang="zh-CN" dirty="0"/>
              <a:t>ref/alt, rising, minor</a:t>
            </a:r>
            <a:r>
              <a:rPr lang="zh-CN" altLang="en-US" dirty="0"/>
              <a:t>）</a:t>
            </a:r>
            <a:endParaRPr lang="en-US" altLang="zh-CN" dirty="0"/>
          </a:p>
          <a:p>
            <a:pPr lvl="1"/>
            <a:r>
              <a:rPr lang="en-US" altLang="zh-CN" dirty="0"/>
              <a:t>hitchhiking</a:t>
            </a:r>
            <a:endParaRPr lang="en-US" dirty="0"/>
          </a:p>
        </p:txBody>
      </p:sp>
      <p:sp>
        <p:nvSpPr>
          <p:cNvPr id="4" name="页脚占位符 3">
            <a:extLst>
              <a:ext uri="{FF2B5EF4-FFF2-40B4-BE49-F238E27FC236}">
                <a16:creationId xmlns:a16="http://schemas.microsoft.com/office/drawing/2014/main" id="{6D91C891-9CDB-4803-E88C-E3F8CEC12D02}"/>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BAFF879D-D82C-1220-06C4-D88BA43BF71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77</a:t>
            </a:fld>
            <a:endParaRPr lang="en-US"/>
          </a:p>
        </p:txBody>
      </p:sp>
      <p:pic>
        <p:nvPicPr>
          <p:cNvPr id="353" name="Google Shape;353;p24">
            <a:extLst>
              <a:ext uri="{FF2B5EF4-FFF2-40B4-BE49-F238E27FC236}">
                <a16:creationId xmlns:a16="http://schemas.microsoft.com/office/drawing/2014/main" id="{1066AC45-790A-12C0-BB96-C392C717B19B}"/>
              </a:ext>
            </a:extLst>
          </p:cNvPr>
          <p:cNvPicPr preferRelativeResize="0"/>
          <p:nvPr/>
        </p:nvPicPr>
        <p:blipFill>
          <a:blip r:embed="rId3">
            <a:clrChange>
              <a:clrFrom>
                <a:srgbClr val="FFFFFF"/>
              </a:clrFrom>
              <a:clrTo>
                <a:srgbClr val="FFFFFF">
                  <a:alpha val="0"/>
                </a:srgbClr>
              </a:clrTo>
            </a:clrChange>
            <a:alphaModFix/>
          </a:blip>
          <a:stretch>
            <a:fillRect/>
          </a:stretch>
        </p:blipFill>
        <p:spPr>
          <a:xfrm>
            <a:off x="934488" y="2674217"/>
            <a:ext cx="10317824" cy="2374825"/>
          </a:xfrm>
          <a:prstGeom prst="rect">
            <a:avLst/>
          </a:prstGeom>
          <a:noFill/>
          <a:ln>
            <a:noFill/>
          </a:ln>
        </p:spPr>
      </p:pic>
      <p:sp>
        <p:nvSpPr>
          <p:cNvPr id="354" name="Google Shape;354;p24">
            <a:extLst>
              <a:ext uri="{FF2B5EF4-FFF2-40B4-BE49-F238E27FC236}">
                <a16:creationId xmlns:a16="http://schemas.microsoft.com/office/drawing/2014/main" id="{60BCCFB1-07EA-D296-3F9D-AA33EF53D5B9}"/>
              </a:ext>
            </a:extLst>
          </p:cNvPr>
          <p:cNvSpPr txBox="1"/>
          <p:nvPr/>
        </p:nvSpPr>
        <p:spPr>
          <a:xfrm>
            <a:off x="671200" y="5291025"/>
            <a:ext cx="1084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Times New Roman"/>
                <a:ea typeface="Times New Roman"/>
                <a:cs typeface="Times New Roman"/>
                <a:sym typeface="Times New Roman"/>
              </a:rPr>
              <a:t>Barghi, N., Hermisson, J. &amp; Schlötterer, C. Polygenic adaptation: a unifying framework to understand positive selection. Nat Rev Genet 21, 769–781 (2020). https://doi.org/10.1038/s41576-020-0250-z</a:t>
            </a:r>
            <a:endParaRPr>
              <a:solidFill>
                <a:schemeClr val="dk2"/>
              </a:solidFill>
              <a:latin typeface="Times New Roman"/>
              <a:ea typeface="Times New Roman"/>
              <a:cs typeface="Times New Roman"/>
              <a:sym typeface="Times New Roman"/>
            </a:endParaRPr>
          </a:p>
        </p:txBody>
      </p:sp>
      <p:sp>
        <p:nvSpPr>
          <p:cNvPr id="2" name="页脚占位符 4">
            <a:extLst>
              <a:ext uri="{FF2B5EF4-FFF2-40B4-BE49-F238E27FC236}">
                <a16:creationId xmlns:a16="http://schemas.microsoft.com/office/drawing/2014/main" id="{59DD5047-3E4C-2C8A-8D55-718BA1147759}"/>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AA29BD61-8002-5DC6-858A-A5748F8A0A19}"/>
              </a:ext>
            </a:extLst>
          </p:cNvPr>
          <p:cNvSpPr>
            <a:spLocks noGrp="1"/>
          </p:cNvSpPr>
          <p:nvPr>
            <p:ph type="dt" sz="half" idx="10"/>
          </p:nvPr>
        </p:nvSpPr>
        <p:spPr/>
        <p:txBody>
          <a:bodyPr/>
          <a:lstStyle/>
          <a:p>
            <a:r>
              <a:rPr lang="en-US" altLang="zh-CN"/>
              <a:t>2025/03/10</a:t>
            </a:r>
            <a:endParaRPr lang="en-US" altLang="zh-CN" dirty="0"/>
          </a:p>
        </p:txBody>
      </p:sp>
    </p:spTree>
    <p:extLst>
      <p:ext uri="{BB962C8B-B14F-4D97-AF65-F5344CB8AC3E}">
        <p14:creationId xmlns:p14="http://schemas.microsoft.com/office/powerpoint/2010/main" val="855337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
          <p:cNvSpPr txBox="1">
            <a:spLocks noGrp="1"/>
          </p:cNvSpPr>
          <p:nvPr>
            <p:ph type="title"/>
          </p:nvPr>
        </p:nvSpPr>
        <p:spPr>
          <a:xfrm>
            <a:off x="831850" y="1709738"/>
            <a:ext cx="10515600" cy="2852737"/>
          </a:xfrm>
          <a:noFill/>
          <a:ln>
            <a:noFill/>
          </a:ln>
        </p:spPr>
        <p:txBody>
          <a:bodyPr spcFirstLastPara="1" wrap="square" lIns="91425" tIns="45700" rIns="91425" bIns="45700" anchor="b" anchorCtr="0">
            <a:normAutofit/>
          </a:bodyPr>
          <a:lstStyle/>
          <a:p>
            <a:pPr lvl="0"/>
            <a:r>
              <a:rPr lang="en-US"/>
              <a:t>Thanks for the attention!</a:t>
            </a:r>
          </a:p>
        </p:txBody>
      </p:sp>
      <p:sp>
        <p:nvSpPr>
          <p:cNvPr id="7" name="文本占位符 6">
            <a:extLst>
              <a:ext uri="{FF2B5EF4-FFF2-40B4-BE49-F238E27FC236}">
                <a16:creationId xmlns:a16="http://schemas.microsoft.com/office/drawing/2014/main" id="{F1CEC601-33D1-1CB1-B2F5-BA067A017916}"/>
              </a:ext>
            </a:extLst>
          </p:cNvPr>
          <p:cNvSpPr>
            <a:spLocks noGrp="1"/>
          </p:cNvSpPr>
          <p:nvPr>
            <p:ph type="body" idx="1"/>
          </p:nvPr>
        </p:nvSpPr>
        <p:spPr/>
        <p:txBody>
          <a:bodyPr/>
          <a:lstStyle/>
          <a:p>
            <a:endParaRPr lang="en-US"/>
          </a:p>
        </p:txBody>
      </p:sp>
      <p:sp>
        <p:nvSpPr>
          <p:cNvPr id="3" name="页脚占位符 2">
            <a:extLst>
              <a:ext uri="{FF2B5EF4-FFF2-40B4-BE49-F238E27FC236}">
                <a16:creationId xmlns:a16="http://schemas.microsoft.com/office/drawing/2014/main" id="{A278AC2C-39A1-D974-BD75-2666DDADC381}"/>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4" name="灯片编号占位符 3">
            <a:extLst>
              <a:ext uri="{FF2B5EF4-FFF2-40B4-BE49-F238E27FC236}">
                <a16:creationId xmlns:a16="http://schemas.microsoft.com/office/drawing/2014/main" id="{0919D3F4-EE1F-9B28-EF24-EE125C916BC6}"/>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78</a:t>
            </a:fld>
            <a:endParaRPr lang="en-US"/>
          </a:p>
        </p:txBody>
      </p:sp>
      <p:sp>
        <p:nvSpPr>
          <p:cNvPr id="8" name="日期占位符 7">
            <a:extLst>
              <a:ext uri="{FF2B5EF4-FFF2-40B4-BE49-F238E27FC236}">
                <a16:creationId xmlns:a16="http://schemas.microsoft.com/office/drawing/2014/main" id="{FE46AB9D-2043-5B7F-F6A2-25105CF1A0CA}"/>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dirty="0"/>
              <a:t>DNA data in EE</a:t>
            </a:r>
          </a:p>
        </p:txBody>
      </p:sp>
      <p:sp>
        <p:nvSpPr>
          <p:cNvPr id="119" name="Google Shape;119;p3"/>
          <p:cNvSpPr txBox="1">
            <a:spLocks noGrp="1"/>
          </p:cNvSpPr>
          <p:nvPr>
            <p:ph idx="1"/>
          </p:nvPr>
        </p:nvSpPr>
        <p:spPr>
          <a:xfrm>
            <a:off x="838200" y="1825625"/>
            <a:ext cx="10515600" cy="4351338"/>
          </a:xfrm>
          <a:noFill/>
          <a:ln>
            <a:noFill/>
          </a:ln>
        </p:spPr>
        <p:txBody>
          <a:bodyPr spcFirstLastPara="1" wrap="square" lIns="91425" tIns="45700" rIns="91425" bIns="45700" anchor="ctr" anchorCtr="0">
            <a:normAutofit/>
          </a:bodyPr>
          <a:lstStyle/>
          <a:p>
            <a:pPr lvl="0"/>
            <a:r>
              <a:rPr lang="en-US" dirty="0">
                <a:highlight>
                  <a:srgbClr val="FFFF00"/>
                </a:highlight>
              </a:rPr>
              <a:t>Studying the genomic responses under a controlled environment (Experimental evolution)</a:t>
            </a:r>
          </a:p>
          <a:p>
            <a:pPr lvl="0"/>
            <a:r>
              <a:rPr lang="en-US" dirty="0"/>
              <a:t>Discern (linked) selection from drift using theoretical models by exploiting the whole trajectory </a:t>
            </a:r>
          </a:p>
          <a:p>
            <a:pPr lvl="0"/>
            <a:r>
              <a:rPr lang="en-US" dirty="0"/>
              <a:t>Focus on the dynamics of the selected alleles to learn about the adaptive scenario, to study clonal interference...</a:t>
            </a:r>
          </a:p>
          <a:p>
            <a:pPr lvl="0"/>
            <a:r>
              <a:rPr lang="en-US" dirty="0"/>
              <a:t>Use of time series data</a:t>
            </a:r>
          </a:p>
          <a:p>
            <a:pPr lvl="0"/>
            <a:endParaRPr lang="en-US" dirty="0"/>
          </a:p>
        </p:txBody>
      </p:sp>
      <p:sp>
        <p:nvSpPr>
          <p:cNvPr id="4" name="页脚占位符 3">
            <a:extLst>
              <a:ext uri="{FF2B5EF4-FFF2-40B4-BE49-F238E27FC236}">
                <a16:creationId xmlns:a16="http://schemas.microsoft.com/office/drawing/2014/main" id="{3F9D46D6-D581-5BD1-C958-BF094E21D6B0}"/>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E6912EC2-D67E-CDBC-2CCC-DCD73AD6E0EF}"/>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8</a:t>
            </a:fld>
            <a:endParaRPr lang="en-US"/>
          </a:p>
        </p:txBody>
      </p:sp>
      <p:sp>
        <p:nvSpPr>
          <p:cNvPr id="2" name="页脚占位符 4">
            <a:extLst>
              <a:ext uri="{FF2B5EF4-FFF2-40B4-BE49-F238E27FC236}">
                <a16:creationId xmlns:a16="http://schemas.microsoft.com/office/drawing/2014/main" id="{06000337-2675-A50B-5BD9-A89E46EF2EA1}"/>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13" name="日期占位符 12">
            <a:extLst>
              <a:ext uri="{FF2B5EF4-FFF2-40B4-BE49-F238E27FC236}">
                <a16:creationId xmlns:a16="http://schemas.microsoft.com/office/drawing/2014/main" id="{0354EDDE-1C48-23FD-B75B-AFECD0E7E77C}"/>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999640" y="242980"/>
            <a:ext cx="10515600" cy="1325563"/>
          </a:xfrm>
          <a:noFill/>
          <a:ln>
            <a:noFill/>
          </a:ln>
        </p:spPr>
        <p:txBody>
          <a:bodyPr spcFirstLastPara="1" wrap="square" lIns="91425" tIns="45700" rIns="91425" bIns="45700" anchor="ctr" anchorCtr="0">
            <a:normAutofit/>
          </a:bodyPr>
          <a:lstStyle/>
          <a:p>
            <a:pPr lvl="0"/>
            <a:r>
              <a:rPr lang="en-US"/>
              <a:t>E&amp;R framework</a:t>
            </a:r>
          </a:p>
        </p:txBody>
      </p:sp>
      <p:sp>
        <p:nvSpPr>
          <p:cNvPr id="131" name="Google Shape;131;p4"/>
          <p:cNvSpPr txBox="1">
            <a:spLocks noGrp="1"/>
          </p:cNvSpPr>
          <p:nvPr>
            <p:ph idx="1"/>
          </p:nvPr>
        </p:nvSpPr>
        <p:spPr>
          <a:xfrm>
            <a:off x="838200" y="1349107"/>
            <a:ext cx="10515600" cy="4351338"/>
          </a:xfrm>
          <a:noFill/>
          <a:ln>
            <a:noFill/>
          </a:ln>
        </p:spPr>
        <p:txBody>
          <a:bodyPr spcFirstLastPara="1" wrap="square" lIns="91425" tIns="45700" rIns="91425" bIns="45700" anchor="ctr" anchorCtr="0">
            <a:normAutofit/>
          </a:bodyPr>
          <a:lstStyle/>
          <a:p>
            <a:pPr lvl="0"/>
            <a:r>
              <a:rPr lang="en-US" dirty="0"/>
              <a:t>Establishment of a reliable variants catalogue</a:t>
            </a:r>
            <a:r>
              <a:rPr lang="en-US" altLang="zh-CN" dirty="0"/>
              <a:t> (standing genetic variation)</a:t>
            </a:r>
            <a:endParaRPr lang="en-US" dirty="0"/>
          </a:p>
          <a:p>
            <a:pPr lvl="0"/>
            <a:r>
              <a:rPr lang="en-US" dirty="0"/>
              <a:t>Candidates underlying the latent selected trait can be identified as having consistent allele frequency changes across replicates in a controlled environment</a:t>
            </a:r>
            <a:r>
              <a:rPr lang="en-US" altLang="zh-CN" dirty="0"/>
              <a:t> (parallel response)</a:t>
            </a:r>
          </a:p>
          <a:p>
            <a:pPr lvl="1"/>
            <a:r>
              <a:rPr lang="en-US" altLang="zh-CN" dirty="0"/>
              <a:t>But</a:t>
            </a:r>
            <a:r>
              <a:rPr lang="zh-CN" altLang="en-US" dirty="0"/>
              <a:t> </a:t>
            </a:r>
            <a:r>
              <a:rPr lang="en-US" altLang="zh-CN" dirty="0"/>
              <a:t>not</a:t>
            </a:r>
            <a:r>
              <a:rPr lang="zh-CN" altLang="en-US" dirty="0"/>
              <a:t> </a:t>
            </a:r>
            <a:r>
              <a:rPr lang="en-US" altLang="zh-CN" dirty="0"/>
              <a:t>always</a:t>
            </a:r>
            <a:endParaRPr lang="en-US" dirty="0"/>
          </a:p>
          <a:p>
            <a:pPr lvl="0"/>
            <a:r>
              <a:rPr lang="en-US" dirty="0"/>
              <a:t>Contrast evolved and ancestral populations</a:t>
            </a:r>
          </a:p>
        </p:txBody>
      </p:sp>
      <p:sp>
        <p:nvSpPr>
          <p:cNvPr id="4" name="页脚占位符 3">
            <a:extLst>
              <a:ext uri="{FF2B5EF4-FFF2-40B4-BE49-F238E27FC236}">
                <a16:creationId xmlns:a16="http://schemas.microsoft.com/office/drawing/2014/main" id="{81F66BF9-2366-DA2D-D708-A98721084125}"/>
              </a:ext>
            </a:extLst>
          </p:cNvPr>
          <p:cNvSpPr>
            <a:spLocks noGrp="1"/>
          </p:cNvSpPr>
          <p:nvPr>
            <p:ph type="ftr" sz="quarter" idx="11"/>
          </p:nvPr>
        </p:nvSpPr>
        <p:spPr>
          <a:xfrm>
            <a:off x="4038600" y="6356350"/>
            <a:ext cx="4114800" cy="365125"/>
          </a:xfrm>
        </p:spPr>
        <p:txBody>
          <a:body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5" name="灯片编号占位符 4">
            <a:extLst>
              <a:ext uri="{FF2B5EF4-FFF2-40B4-BE49-F238E27FC236}">
                <a16:creationId xmlns:a16="http://schemas.microsoft.com/office/drawing/2014/main" id="{CF3E0C19-39AD-07EE-967C-B2399092179E}"/>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9</a:t>
            </a:fld>
            <a:endParaRPr lang="en-US"/>
          </a:p>
        </p:txBody>
      </p:sp>
      <p:sp>
        <p:nvSpPr>
          <p:cNvPr id="2" name="页脚占位符 4">
            <a:extLst>
              <a:ext uri="{FF2B5EF4-FFF2-40B4-BE49-F238E27FC236}">
                <a16:creationId xmlns:a16="http://schemas.microsoft.com/office/drawing/2014/main" id="{614E1FEF-B53A-7BC3-50BA-02567EB6F993}"/>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Qlife</a:t>
            </a:r>
            <a:r>
              <a:rPr lang="zh-CN" altLang="en-US"/>
              <a:t> </a:t>
            </a:r>
            <a:r>
              <a:rPr lang="en-US" altLang="zh-CN"/>
              <a:t>Quantitative</a:t>
            </a:r>
            <a:r>
              <a:rPr lang="zh-CN" altLang="en-US"/>
              <a:t> </a:t>
            </a:r>
            <a:r>
              <a:rPr lang="en-US" altLang="zh-CN"/>
              <a:t>Biology</a:t>
            </a:r>
            <a:r>
              <a:rPr lang="zh-CN" altLang="en-US"/>
              <a:t> </a:t>
            </a:r>
            <a:r>
              <a:rPr lang="en-US" altLang="zh-CN"/>
              <a:t>Winter</a:t>
            </a:r>
            <a:r>
              <a:rPr lang="zh-CN" altLang="en-US"/>
              <a:t> </a:t>
            </a:r>
            <a:r>
              <a:rPr lang="en-US" altLang="zh-CN"/>
              <a:t>School</a:t>
            </a:r>
            <a:r>
              <a:rPr lang="zh-CN" altLang="en-US"/>
              <a:t> </a:t>
            </a:r>
            <a:r>
              <a:rPr lang="en-US" altLang="zh-CN"/>
              <a:t>2025</a:t>
            </a:r>
            <a:endParaRPr lang="en-US" altLang="zh-CN" dirty="0"/>
          </a:p>
        </p:txBody>
      </p:sp>
      <p:sp>
        <p:nvSpPr>
          <p:cNvPr id="9" name="日期占位符 8">
            <a:extLst>
              <a:ext uri="{FF2B5EF4-FFF2-40B4-BE49-F238E27FC236}">
                <a16:creationId xmlns:a16="http://schemas.microsoft.com/office/drawing/2014/main" id="{72DC57F2-75B9-4269-462A-AA63AD889087}"/>
              </a:ext>
            </a:extLst>
          </p:cNvPr>
          <p:cNvSpPr>
            <a:spLocks noGrp="1"/>
          </p:cNvSpPr>
          <p:nvPr>
            <p:ph type="dt" sz="half" idx="10"/>
          </p:nvPr>
        </p:nvSpPr>
        <p:spPr/>
        <p:txBody>
          <a:bodyPr/>
          <a:lstStyle/>
          <a:p>
            <a:r>
              <a:rPr lang="en-US" altLang="zh-CN"/>
              <a:t>2025/03/10</a:t>
            </a:r>
            <a:endParaRPr lang="en-US" altLang="zh-CN" dirty="0"/>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4558</Words>
  <Application>Microsoft Macintosh PowerPoint</Application>
  <PresentationFormat>宽屏</PresentationFormat>
  <Paragraphs>927</Paragraphs>
  <Slides>78</Slides>
  <Notes>65</Notes>
  <HiddenSlides>16</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78</vt:i4>
      </vt:variant>
    </vt:vector>
  </HeadingPairs>
  <TitlesOfParts>
    <vt:vector size="89" baseType="lpstr">
      <vt:lpstr>-apple-system</vt:lpstr>
      <vt:lpstr>等线</vt:lpstr>
      <vt:lpstr>ＭＳ Ｐゴシック</vt:lpstr>
      <vt:lpstr>system-ui</vt:lpstr>
      <vt:lpstr>Arial</vt:lpstr>
      <vt:lpstr>Cambria Math</vt:lpstr>
      <vt:lpstr>Corbel</vt:lpstr>
      <vt:lpstr>Open Sans</vt:lpstr>
      <vt:lpstr>Roboto</vt:lpstr>
      <vt:lpstr>Times New Roman</vt:lpstr>
      <vt:lpstr>Office 主题​​</vt:lpstr>
      <vt:lpstr>Simulating sweeps and adaptation of quantitive traits in evolution experiments using SLiM, part I</vt:lpstr>
      <vt:lpstr>Overview</vt:lpstr>
      <vt:lpstr>Overview</vt:lpstr>
      <vt:lpstr>Day 1_1 Detecting selection target from empirical data</vt:lpstr>
      <vt:lpstr>Poolseq data</vt:lpstr>
      <vt:lpstr>Poolseq data</vt:lpstr>
      <vt:lpstr>Experimental evolution</vt:lpstr>
      <vt:lpstr>DNA data in EE</vt:lpstr>
      <vt:lpstr>E&amp;R framework</vt:lpstr>
      <vt:lpstr>Experimental Design</vt:lpstr>
      <vt:lpstr>Protocol</vt:lpstr>
      <vt:lpstr>Quality control</vt:lpstr>
      <vt:lpstr>Quality control: PCA</vt:lpstr>
      <vt:lpstr>Hands on: QC</vt:lpstr>
      <vt:lpstr>Allele frequency can change other than selection-- Genetic Drift</vt:lpstr>
      <vt:lpstr>Estimating Ne—accounting for drift</vt:lpstr>
      <vt:lpstr>Hands on: Ne estimation</vt:lpstr>
      <vt:lpstr>Detecting significant allele frequency change</vt:lpstr>
      <vt:lpstr>Chisq-test in detecting selection</vt:lpstr>
      <vt:lpstr>CMH-test in detecting selection</vt:lpstr>
      <vt:lpstr>Adapted Chisq-test in detecting selection</vt:lpstr>
      <vt:lpstr>Adapted CMH-test in detecting selection</vt:lpstr>
      <vt:lpstr>The ACER package</vt:lpstr>
      <vt:lpstr>How to detect biological outliers?</vt:lpstr>
      <vt:lpstr>Hands on:  adapted CMH</vt:lpstr>
      <vt:lpstr>Hands on:  adapted X2</vt:lpstr>
      <vt:lpstr>Including intermediate time points</vt:lpstr>
      <vt:lpstr>Recap</vt:lpstr>
      <vt:lpstr>Thanks!  </vt:lpstr>
      <vt:lpstr>Day1_2 Haplotype reconstruction</vt:lpstr>
      <vt:lpstr>Overview</vt:lpstr>
      <vt:lpstr>Haplotypes</vt:lpstr>
      <vt:lpstr>Why would we care about haplotypes?</vt:lpstr>
      <vt:lpstr>PowerPoint 演示文稿</vt:lpstr>
      <vt:lpstr>In the absence of haplotype data …</vt:lpstr>
      <vt:lpstr>… and presence of time series pool-sed data</vt:lpstr>
      <vt:lpstr>The effect of long-range LD on linked selection</vt:lpstr>
      <vt:lpstr>PowerPoint 演示文稿</vt:lpstr>
      <vt:lpstr>Plotting allele frequency trajectories</vt:lpstr>
      <vt:lpstr>Polarization: determine the allele of interest</vt:lpstr>
      <vt:lpstr>Polarization 1: Rising Allele</vt:lpstr>
      <vt:lpstr>Polarization 2: Minor allele</vt:lpstr>
      <vt:lpstr>Introduction to haplotype reconstruction</vt:lpstr>
      <vt:lpstr>Experimental design </vt:lpstr>
      <vt:lpstr>Exercice 0</vt:lpstr>
      <vt:lpstr>Exercice 1</vt:lpstr>
      <vt:lpstr>Exercice 2</vt:lpstr>
      <vt:lpstr>Exercice 3</vt:lpstr>
      <vt:lpstr>Discussion</vt:lpstr>
      <vt:lpstr>Problems encountered</vt:lpstr>
      <vt:lpstr>Importance of the parameters</vt:lpstr>
      <vt:lpstr>Window size</vt:lpstr>
      <vt:lpstr>Minimum correlation</vt:lpstr>
      <vt:lpstr>Haplovalidate approach overview</vt:lpstr>
      <vt:lpstr>Discussion</vt:lpstr>
      <vt:lpstr>How to plot haplotype trajectories</vt:lpstr>
      <vt:lpstr>HANDS ON: plotting haplotype trajectories</vt:lpstr>
      <vt:lpstr>Characterizing the haplotype blocks</vt:lpstr>
      <vt:lpstr>Allele frequency change of haplotypes</vt:lpstr>
      <vt:lpstr>Estimate the selection coefficient of the haplotypes</vt:lpstr>
      <vt:lpstr>Thanks for the attention!!</vt:lpstr>
      <vt:lpstr>Recap</vt:lpstr>
      <vt:lpstr>Testing for selection</vt:lpstr>
      <vt:lpstr>Null hypothesis</vt:lpstr>
      <vt:lpstr>Data and code</vt:lpstr>
      <vt:lpstr>Significant allele frequency change</vt:lpstr>
      <vt:lpstr>Hands on: CMH &amp; X2</vt:lpstr>
      <vt:lpstr>Estimate the selection coefficient</vt:lpstr>
      <vt:lpstr>Hands-on: plotting selection coefficient distribution</vt:lpstr>
      <vt:lpstr>Hands on: allele trajectories</vt:lpstr>
      <vt:lpstr>The neutral models</vt:lpstr>
      <vt:lpstr>Haplovalidate: block reconstruction</vt:lpstr>
      <vt:lpstr>Haplovalidate: block correlation</vt:lpstr>
      <vt:lpstr>Haplovalidate: block extension</vt:lpstr>
      <vt:lpstr>Estimate the selection coefficient</vt:lpstr>
      <vt:lpstr>Hands-on: plotting selection coefficient distribution</vt:lpstr>
      <vt:lpstr>Plotting allele frequency trajectories</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CHANGYI XIAO</dc:creator>
  <cp:lastModifiedBy>CHANGYI XIAO</cp:lastModifiedBy>
  <cp:revision>24</cp:revision>
  <dcterms:created xsi:type="dcterms:W3CDTF">2025-02-03T10:19:48Z</dcterms:created>
  <dcterms:modified xsi:type="dcterms:W3CDTF">2025-03-03T10:52:35Z</dcterms:modified>
</cp:coreProperties>
</file>